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2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313" r:id="rId2"/>
    <p:sldId id="598" r:id="rId3"/>
    <p:sldId id="592" r:id="rId4"/>
    <p:sldId id="578" r:id="rId5"/>
    <p:sldId id="593" r:id="rId6"/>
    <p:sldId id="620" r:id="rId7"/>
    <p:sldId id="604" r:id="rId8"/>
    <p:sldId id="602" r:id="rId9"/>
    <p:sldId id="605" r:id="rId10"/>
    <p:sldId id="570" r:id="rId11"/>
    <p:sldId id="608" r:id="rId12"/>
    <p:sldId id="610" r:id="rId13"/>
    <p:sldId id="609" r:id="rId14"/>
    <p:sldId id="613" r:id="rId15"/>
    <p:sldId id="614" r:id="rId16"/>
    <p:sldId id="612" r:id="rId17"/>
    <p:sldId id="607" r:id="rId18"/>
    <p:sldId id="594" r:id="rId19"/>
    <p:sldId id="619" r:id="rId20"/>
    <p:sldId id="617" r:id="rId21"/>
    <p:sldId id="606" r:id="rId22"/>
    <p:sldId id="615" r:id="rId23"/>
    <p:sldId id="622" r:id="rId24"/>
  </p:sldIdLst>
  <p:sldSz cx="12192000" cy="6858000"/>
  <p:notesSz cx="6819900" cy="99187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772B3B1-A49F-4BC4-A342-B9CC57AB85F7}">
          <p14:sldIdLst>
            <p14:sldId id="313"/>
            <p14:sldId id="598"/>
            <p14:sldId id="592"/>
            <p14:sldId id="578"/>
            <p14:sldId id="593"/>
            <p14:sldId id="620"/>
            <p14:sldId id="604"/>
            <p14:sldId id="602"/>
            <p14:sldId id="605"/>
            <p14:sldId id="570"/>
            <p14:sldId id="608"/>
            <p14:sldId id="610"/>
            <p14:sldId id="609"/>
            <p14:sldId id="613"/>
            <p14:sldId id="614"/>
            <p14:sldId id="612"/>
            <p14:sldId id="607"/>
            <p14:sldId id="594"/>
            <p14:sldId id="619"/>
            <p14:sldId id="617"/>
            <p14:sldId id="606"/>
          </p14:sldIdLst>
        </p14:section>
        <p14:section name="Раздел без заголовка" id="{4FB49B65-3596-45DF-9005-72740699900D}">
          <p14:sldIdLst>
            <p14:sldId id="615"/>
            <p14:sldId id="622"/>
          </p14:sldIdLst>
        </p14:section>
        <p14:section name="Раздел без заголовка" id="{FB385595-8FC8-468C-AB96-CD640DBE4B64}">
          <p14:sldIdLst/>
        </p14:section>
      </p14:sectionLst>
    </p:ext>
    <p:ext uri="{EFAFB233-063F-42B5-8137-9DF3F51BA10A}">
      <p15:sldGuideLst xmlns=""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Расулов Расул Морисович" initials="РРМ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EAEFF7"/>
    <a:srgbClr val="D2DEEF"/>
    <a:srgbClr val="BDD7EE"/>
    <a:srgbClr val="9ABCE2"/>
    <a:srgbClr val="66A2D8"/>
    <a:srgbClr val="F8CBAD"/>
    <a:srgbClr val="999DA2"/>
    <a:srgbClr val="5B9BD5"/>
    <a:srgbClr val="606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Средний стиль 4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E25E649-3F16-4E02-A733-19D2CDBF48F0}" styleName="Средний стиль 3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1FECB4D8-DB02-4DC6-A0A2-4F2EBAE1DC90}" styleName="Средний стиль 1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793D81CF-94F2-401A-BA57-92F5A7B2D0C5}" styleName="Средний стиль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81" autoAdjust="0"/>
    <p:restoredTop sz="86076" autoAdjust="0"/>
  </p:normalViewPr>
  <p:slideViewPr>
    <p:cSldViewPr snapToGrid="0" showGuides="1">
      <p:cViewPr>
        <p:scale>
          <a:sx n="107" d="100"/>
          <a:sy n="107" d="100"/>
        </p:scale>
        <p:origin x="-726" y="-60"/>
      </p:cViewPr>
      <p:guideLst>
        <p:guide orient="horz" pos="2183"/>
        <p:guide pos="3840"/>
      </p:guideLst>
    </p:cSldViewPr>
  </p:slid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79" d="100"/>
          <a:sy n="79" d="100"/>
        </p:scale>
        <p:origin x="3954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592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62388" y="0"/>
            <a:ext cx="295592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ECCE7B-2B55-459D-8182-D0557B1BD792}" type="datetimeFigureOut">
              <a:rPr lang="ru-RU" smtClean="0"/>
              <a:t>15.08.2023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1813"/>
            <a:ext cx="295592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62388" y="9421813"/>
            <a:ext cx="295592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0AC1E7-E411-4D4E-B275-787F7D6A6A51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337567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5290" cy="49765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63032" y="0"/>
            <a:ext cx="2955290" cy="49765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620CFA-C76D-41D5-AC3C-DFC6FDF4C7C3}" type="datetimeFigureOut">
              <a:rPr lang="ru-RU" smtClean="0"/>
              <a:t>15.08.2023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34975" y="1239838"/>
            <a:ext cx="5949950" cy="33480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1990" y="4773374"/>
            <a:ext cx="5455920" cy="39054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1044"/>
            <a:ext cx="2955290" cy="49765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63032" y="9421044"/>
            <a:ext cx="2955290" cy="49765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696552-920F-4B31-9AF9-C3E3BD6AAE5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378481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96552-920F-4B31-9AF9-C3E3BD6AAE55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37603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57706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72024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59325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988732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96552-920F-4B31-9AF9-C3E3BD6AAE55}" type="slidenum">
              <a:rPr lang="ru-RU" smtClean="0"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860370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725424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96552-920F-4B31-9AF9-C3E3BD6AAE55}" type="slidenum">
              <a:rPr lang="ru-RU" smtClean="0"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860370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905035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875518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173195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717669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13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271687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14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6193808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15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6695657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16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8051289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17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2828623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18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6996138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19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4621712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20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8845295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21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927853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96552-920F-4B31-9AF9-C3E3BD6AAE55}" type="slidenum">
              <a:rPr lang="ru-RU" smtClean="0"/>
              <a:t>22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866590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D1311-C342-449F-8719-7B9CD4DF7028}" type="datetime1">
              <a:rPr lang="en-US" smtClean="0"/>
              <a:t>8/15/2023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083061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F8624-A353-4CCE-A96F-CFD00D8C1AD4}" type="datetime1">
              <a:rPr lang="en-US" smtClean="0"/>
              <a:t>8/15/2023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21879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4D0D8-DDC3-415D-AFB4-9836CAADE717}" type="datetime1">
              <a:rPr lang="en-US" smtClean="0"/>
              <a:t>8/15/2023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48506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60723-DEA8-41F0-B956-5E9E65C26BA2}" type="datetime1">
              <a:rPr lang="en-US" smtClean="0"/>
              <a:t>8/15/2023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141391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E94BE-2A33-46D9-B44B-1DA6EC2318BF}" type="datetime1">
              <a:rPr lang="en-US" smtClean="0"/>
              <a:t>8/15/2023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126327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A4775-C4E7-4641-8011-B76361CC31A4}" type="datetime1">
              <a:rPr lang="en-US" smtClean="0"/>
              <a:t>8/15/2023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6177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A0753-80D8-4465-BE3F-599DB496C4EB}" type="datetime1">
              <a:rPr lang="en-US" smtClean="0"/>
              <a:t>8/15/2023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03666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91F9D-C3D5-4D7B-856A-A4D9F4778B21}" type="datetime1">
              <a:rPr lang="en-US" smtClean="0"/>
              <a:t>8/15/2023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3307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C25A6-A83F-414F-981D-F2E3CEF6C15C}" type="datetime1">
              <a:rPr lang="en-US" smtClean="0"/>
              <a:t>8/15/2023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664330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E4B19-5A42-439B-BC4E-92E6DFACC912}" type="datetime1">
              <a:rPr lang="en-US" smtClean="0"/>
              <a:t>8/15/2023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665272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34903-EA5C-4235-845E-057482457C1E}" type="datetime1">
              <a:rPr lang="en-US" smtClean="0"/>
              <a:t>8/15/2023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510835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/>
          <p:cNvCxnSpPr>
            <a:cxnSpLocks/>
          </p:cNvCxnSpPr>
          <p:nvPr userDrawn="1"/>
        </p:nvCxnSpPr>
        <p:spPr>
          <a:xfrm>
            <a:off x="90488" y="990600"/>
            <a:ext cx="12012612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3102000" y="90000"/>
            <a:ext cx="9000000" cy="900000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22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0"/>
          </p:nvPr>
        </p:nvSpPr>
        <p:spPr>
          <a:xfrm>
            <a:off x="2495550" y="6408739"/>
            <a:ext cx="7200900" cy="358775"/>
          </a:xfrm>
          <a:prstGeom prst="rect">
            <a:avLst/>
          </a:prstGeom>
        </p:spPr>
        <p:txBody>
          <a:bodyPr lIns="0" tIns="0" rIns="0" bIns="0" anchor="b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11742738" y="6552070"/>
            <a:ext cx="360362" cy="215444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7F7F7F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DCFD259-276A-48CF-AAAF-66CD61FCC4F6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67213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609625" y="6377969"/>
            <a:ext cx="2804161" cy="574516"/>
          </a:xfrm>
          <a:prstGeom prst="rect">
            <a:avLst/>
          </a:prstGeom>
        </p:spPr>
        <p:txBody>
          <a:bodyPr/>
          <a:lstStyle/>
          <a:p>
            <a:fld id="{F610515F-1E8C-4EDF-B9D4-579670099B2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8/15/2023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145281" y="6377971"/>
            <a:ext cx="3901440" cy="574516"/>
          </a:xfrm>
          <a:prstGeom prst="rect">
            <a:avLst/>
          </a:prstGeom>
        </p:spPr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xmlns="" id="{2C64C0D2-3B01-4D89-AC3D-D015BF578CA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9253594" y="6394481"/>
            <a:ext cx="2804161" cy="348813"/>
          </a:xfrm>
        </p:spPr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>
                <a:solidFill>
                  <a:srgbClr val="44546A"/>
                </a:solidFill>
              </a:rPr>
              <a:pPr/>
              <a:t>‹#›</a:t>
            </a:fld>
            <a:endParaRPr lang="ru-RU" dirty="0">
              <a:solidFill>
                <a:srgbClr val="44546A"/>
              </a:solidFill>
            </a:endParaRPr>
          </a:p>
        </p:txBody>
      </p:sp>
      <p:sp>
        <p:nvSpPr>
          <p:cNvPr id="6" name="Holder 2">
            <a:extLst>
              <a:ext uri="{FF2B5EF4-FFF2-40B4-BE49-F238E27FC236}">
                <a16:creationId xmlns:a16="http://schemas.microsoft.com/office/drawing/2014/main" xmlns="" id="{ACA70A9C-BB1B-495B-A91D-4FFE807FD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7763" y="46981"/>
            <a:ext cx="5789968" cy="348813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2267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xmlns="" id="{D1FFA894-E666-4AAB-90B4-A00984BD322C}"/>
              </a:ext>
            </a:extLst>
          </p:cNvPr>
          <p:cNvSpPr/>
          <p:nvPr userDrawn="1"/>
        </p:nvSpPr>
        <p:spPr>
          <a:xfrm flipV="1">
            <a:off x="1" y="530121"/>
            <a:ext cx="12192000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 algn="l" defTabSz="914400" hangingPunct="1"/>
            <a:endParaRPr sz="3867" b="0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8485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243154" y="1818512"/>
            <a:ext cx="8534401" cy="32188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324"/>
            </a:lvl1pPr>
          </a:lstStyle>
          <a:p>
            <a:endParaRPr dirty="0"/>
          </a:p>
        </p:txBody>
      </p:sp>
      <p:sp>
        <p:nvSpPr>
          <p:cNvPr id="7" name="Holder 2">
            <a:extLst>
              <a:ext uri="{FF2B5EF4-FFF2-40B4-BE49-F238E27FC236}">
                <a16:creationId xmlns:a16="http://schemas.microsoft.com/office/drawing/2014/main" xmlns="" id="{7B23EBB8-90AE-42AD-89F1-AAACFA842C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7763" y="46977"/>
            <a:ext cx="5789968" cy="358445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2329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xmlns="" id="{AC4B3DDE-8657-4CD7-8D3E-CD345DD21E94}"/>
              </a:ext>
            </a:extLst>
          </p:cNvPr>
          <p:cNvSpPr/>
          <p:nvPr userDrawn="1"/>
        </p:nvSpPr>
        <p:spPr>
          <a:xfrm flipV="1">
            <a:off x="1" y="530119"/>
            <a:ext cx="12192000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3808" dirty="0"/>
          </a:p>
        </p:txBody>
      </p:sp>
      <p:sp>
        <p:nvSpPr>
          <p:cNvPr id="10" name="Дата 9">
            <a:extLst>
              <a:ext uri="{FF2B5EF4-FFF2-40B4-BE49-F238E27FC236}">
                <a16:creationId xmlns:a16="http://schemas.microsoft.com/office/drawing/2014/main" xmlns="" id="{20278EF6-AF14-48C2-AE7F-BB201C546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4F694-E1C4-4716-8C03-B76FD6043CF6}" type="datetime1">
              <a:rPr lang="en-US" smtClean="0"/>
              <a:t>8/15/2023</a:t>
            </a:fld>
            <a:endParaRPr lang="en-US" dirty="0"/>
          </a:p>
        </p:txBody>
      </p:sp>
      <p:sp>
        <p:nvSpPr>
          <p:cNvPr id="11" name="Нижний колонтитул 10">
            <a:extLst>
              <a:ext uri="{FF2B5EF4-FFF2-40B4-BE49-F238E27FC236}">
                <a16:creationId xmlns:a16="http://schemas.microsoft.com/office/drawing/2014/main" xmlns="" id="{673C5D05-5317-4410-986D-0EB45742A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2" name="Номер слайда 11">
            <a:extLst>
              <a:ext uri="{FF2B5EF4-FFF2-40B4-BE49-F238E27FC236}">
                <a16:creationId xmlns:a16="http://schemas.microsoft.com/office/drawing/2014/main" xmlns="" id="{9B8336B5-74EC-4EED-88A6-FF7D2C8A8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252842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D780EA-BA06-41B2-A69A-BB270A83C3D9}" type="datetime1">
              <a:rPr lang="en-US" smtClean="0"/>
              <a:t>8/15/2023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27887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3" r:id="rId13"/>
    <p:sldLayoutId id="2147483681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4" Type="http://schemas.openxmlformats.org/officeDocument/2006/relationships/hyperlink" Target="consultantplus://offline/ref=33C7953D899697CF64C4DE18EEAE0D593F9BF71C58A68976D7789F3766C01ECB6082C35598F460720370B648F02FD3156BA8327E28uAX9L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.png"/><Relationship Id="rId5" Type="http://schemas.openxmlformats.org/officeDocument/2006/relationships/hyperlink" Target="consultantplus://offline/ref=33C7953D899697CF64C4DE18EEAE0D593892F9135BA38976D7789F3766C01ECB72829B5D9AF37526542AE145F2u2X9L" TargetMode="External"/><Relationship Id="rId4" Type="http://schemas.openxmlformats.org/officeDocument/2006/relationships/hyperlink" Target="consultantplus://offline/ref=33C7953D899697CF64C4DE18EEAE0D593892F9135BA38976D7789F3766C01ECB6082C3519AF06B245A3FB714B47FC01568A8307834A86E04u3XFL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.png"/><Relationship Id="rId5" Type="http://schemas.openxmlformats.org/officeDocument/2006/relationships/hyperlink" Target="consultantplus://offline/ref=43AB70BDE73C3DBFD5638E645CD74524D4C7D4F137089B6FF944FC055F7302B44774F8F558B3CE3433B8F2F1E7475046D9C740FF57ABAB22CF90C8v8t7R" TargetMode="External"/><Relationship Id="rId4" Type="http://schemas.openxmlformats.org/officeDocument/2006/relationships/hyperlink" Target="consultantplus://offline/ref=D3B36B4808D78A771DD2552CD88EF82F8E436104A4A567F4B41AD533FF1696F408DF90DE1DCCFF94BAB1A65A49EFEADECADB45D99E0ED495D675J6tFR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mailto:ufk22@roskazna.ru" TargetMode="Externa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27"/>
          <p:cNvSpPr/>
          <p:nvPr/>
        </p:nvSpPr>
        <p:spPr>
          <a:xfrm>
            <a:off x="0" y="-63388"/>
            <a:ext cx="12192000" cy="37719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333" dirty="0"/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9947" y="114300"/>
            <a:ext cx="5906705" cy="662940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" t="54217" r="794"/>
          <a:stretch/>
        </p:blipFill>
        <p:spPr>
          <a:xfrm>
            <a:off x="6179947" y="3708512"/>
            <a:ext cx="5906705" cy="3035188"/>
          </a:xfrm>
          <a:prstGeom prst="rect">
            <a:avLst/>
          </a:prstGeom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517236" y="2295338"/>
            <a:ext cx="5748482" cy="1133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b">
            <a:noAutofit/>
          </a:bodyPr>
          <a:lstStyle>
            <a:lvl1pPr marL="0" marR="0" indent="0" algn="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34" b="1" i="0" u="none" strike="noStrike" cap="none" spc="0" baseline="0">
                <a:solidFill>
                  <a:schemeClr val="tx2"/>
                </a:solidFill>
                <a:uFillTx/>
                <a:latin typeface="Arial"/>
                <a:ea typeface="+mn-ea"/>
                <a:cs typeface="Arial"/>
                <a:sym typeface="Helvetica Neue Medium"/>
              </a:defRPr>
            </a:lvl1pPr>
            <a:lvl2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pPr algn="l" hangingPunct="1"/>
            <a:endParaRPr lang="ru-RU" sz="2800" dirty="0">
              <a:solidFill>
                <a:schemeClr val="bg1"/>
              </a:solidFill>
              <a:latin typeface="Segoe UI Light" panose="020B0502040204020203" pitchFamily="34" charset="0"/>
              <a:ea typeface="Segoe UI Historic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67109" y="745483"/>
            <a:ext cx="6362965" cy="2541498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4000" b="1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Сверка данных на сайте </a:t>
            </a:r>
          </a:p>
          <a:p>
            <a:pPr>
              <a:spcBef>
                <a:spcPts val="1200"/>
              </a:spcBef>
            </a:pPr>
            <a:r>
              <a:rPr lang="ru-RU" sz="4000" b="1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BUS.GOV.RU</a:t>
            </a:r>
            <a:endParaRPr lang="en-US" sz="4000" b="1" dirty="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42634" y="5397623"/>
            <a:ext cx="7191639" cy="1273841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Нормативная правовая база.</a:t>
            </a:r>
          </a:p>
          <a:p>
            <a:r>
              <a:rPr lang="ru-RU" sz="1600" i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Петрушина Ольга Александровна</a:t>
            </a:r>
          </a:p>
          <a:p>
            <a:r>
              <a:rPr lang="ru-RU" sz="1600" i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н</a:t>
            </a:r>
            <a:r>
              <a:rPr lang="ru-RU" sz="1600" i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ачальник отдела бюджетного учета и отчетности по операциям бюджетов</a:t>
            </a:r>
          </a:p>
          <a:p>
            <a:r>
              <a:rPr lang="ru-RU" sz="1600" i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Управления Федерального казначейства по Хабаровскому краю</a:t>
            </a:r>
          </a:p>
          <a:p>
            <a:r>
              <a:rPr lang="ru-RU" sz="1600" i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а</a:t>
            </a:r>
            <a:r>
              <a:rPr lang="ru-RU" sz="1600" i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вгуст  2023 года</a:t>
            </a:r>
            <a:endParaRPr lang="ru-RU" sz="1600" i="1" dirty="0">
              <a:solidFill>
                <a:schemeClr val="tx1"/>
              </a:solidFill>
              <a:latin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2285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7186"/>
            <a:ext cx="1402441" cy="548985"/>
          </a:xfrm>
          <a:prstGeom prst="rect">
            <a:avLst/>
          </a:prstGeom>
        </p:spPr>
      </p:pic>
      <p:sp>
        <p:nvSpPr>
          <p:cNvPr id="6" name="Заголовок 2"/>
          <p:cNvSpPr txBox="1">
            <a:spLocks/>
          </p:cNvSpPr>
          <p:nvPr/>
        </p:nvSpPr>
        <p:spPr>
          <a:xfrm>
            <a:off x="1507707" y="376062"/>
            <a:ext cx="10393704" cy="276999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sz="1800" dirty="0">
                <a:solidFill>
                  <a:schemeClr val="accent5">
                    <a:lumMod val="75000"/>
                  </a:scheme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Ключевые нормы, регулирующие работу, и основные действия учреждения и органа-учредителя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448800" y="6510679"/>
            <a:ext cx="2743200" cy="365125"/>
          </a:xfrm>
        </p:spPr>
        <p:txBody>
          <a:bodyPr/>
          <a:lstStyle/>
          <a:p>
            <a:fld id="{B6F15528-21DE-4FAA-801E-634DDDAF4B2B}" type="slidenum">
              <a:rPr lang="ru-RU" smtClean="0">
                <a:solidFill>
                  <a:schemeClr val="tx1"/>
                </a:solidFill>
              </a:rPr>
              <a:pPr/>
              <a:t>2</a:t>
            </a:fld>
            <a:endParaRPr lang="ru-RU" dirty="0">
              <a:solidFill>
                <a:schemeClr val="tx1"/>
              </a:solidFill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926482" y="1140172"/>
            <a:ext cx="10612376" cy="5075572"/>
            <a:chOff x="926482" y="1140172"/>
            <a:chExt cx="10612376" cy="5075572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1741713" y="2428394"/>
              <a:ext cx="9797144" cy="1538900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07000"/>
                </a:lnSpc>
              </a:pPr>
              <a:r>
                <a:rPr lang="ru-RU" b="1" dirty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Документы должен публиковать </a:t>
              </a:r>
              <a:r>
                <a:rPr lang="ru-RU" sz="2200" b="1" dirty="0">
                  <a:solidFill>
                    <a:schemeClr val="accent1">
                      <a:lumMod val="50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орган-учредитель</a:t>
              </a:r>
            </a:p>
            <a:p>
              <a:pPr algn="ctr">
                <a:lnSpc>
                  <a:spcPct val="107000"/>
                </a:lnSpc>
              </a:pPr>
              <a:endParaRPr lang="ru-RU" sz="500" b="1" dirty="0" smtClean="0">
                <a:solidFill>
                  <a:schemeClr val="tx2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  <a:p>
              <a:pPr algn="just">
                <a:lnSpc>
                  <a:spcPct val="107000"/>
                </a:lnSpc>
              </a:pPr>
              <a:r>
                <a:rPr lang="ru-RU" sz="1600" i="1" dirty="0" smtClean="0">
                  <a:solidFill>
                    <a:schemeClr val="tx1"/>
                  </a:solidFill>
                  <a:latin typeface="Segoe UI Light" panose="020B0502040204020203" pitchFamily="34" charset="0"/>
                  <a:ea typeface="Calibri" panose="020F0502020204030204" pitchFamily="34" charset="0"/>
                  <a:cs typeface="Segoe UI Light" panose="020B0502040204020203" pitchFamily="34" charset="0"/>
                </a:rPr>
                <a:t>Если </a:t>
              </a:r>
              <a:r>
                <a:rPr lang="ru-RU" sz="1600" i="1" dirty="0">
                  <a:solidFill>
                    <a:schemeClr val="tx1"/>
                  </a:solidFill>
                  <a:latin typeface="Segoe UI Light" panose="020B0502040204020203" pitchFamily="34" charset="0"/>
                  <a:ea typeface="Calibri" panose="020F0502020204030204" pitchFamily="34" charset="0"/>
                  <a:cs typeface="Segoe UI Light" panose="020B0502040204020203" pitchFamily="34" charset="0"/>
                </a:rPr>
                <a:t>документы содержатся в федеральных информационных системах или подлежат включению в государственные и (или) муниципальные информационные системы, публикация на сайте bus.gov.ru происходит автоматически - посредством взаимодействия информационных </a:t>
              </a:r>
              <a:r>
                <a:rPr lang="ru-RU" sz="1600" i="1" dirty="0" smtClean="0">
                  <a:solidFill>
                    <a:schemeClr val="tx1"/>
                  </a:solidFill>
                  <a:latin typeface="Segoe UI Light" panose="020B0502040204020203" pitchFamily="34" charset="0"/>
                  <a:ea typeface="Calibri" panose="020F0502020204030204" pitchFamily="34" charset="0"/>
                  <a:cs typeface="Segoe UI Light" panose="020B0502040204020203" pitchFamily="34" charset="0"/>
                </a:rPr>
                <a:t>систем.</a:t>
              </a:r>
              <a:endParaRPr lang="ru-RU" sz="1600" b="1" dirty="0">
                <a:solidFill>
                  <a:schemeClr val="tx2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1741713" y="1140172"/>
              <a:ext cx="9797144" cy="59065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952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2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hlinkClick r:id="rId4"/>
                </a:rPr>
                <a:t>ч. 3.5 ст. 32</a:t>
              </a:r>
              <a:r>
                <a:rPr lang="ru-RU" sz="22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22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Закона № 7-ФЗ от 12.01.1996 «О некоммерческих организациях»</a:t>
              </a:r>
              <a:endParaRPr lang="ru-RU" sz="2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0" name="Стрелка вниз 29"/>
            <p:cNvSpPr/>
            <p:nvPr/>
          </p:nvSpPr>
          <p:spPr>
            <a:xfrm>
              <a:off x="5848231" y="1905000"/>
              <a:ext cx="517310" cy="426594"/>
            </a:xfrm>
            <a:prstGeom prst="downArrow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1741714" y="4652127"/>
              <a:ext cx="9797144" cy="1563617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b="1" u="sng" dirty="0">
                  <a:solidFill>
                    <a:schemeClr val="accent6">
                      <a:lumMod val="75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Вправе наделить </a:t>
              </a:r>
              <a:r>
                <a:rPr lang="ru-RU" sz="2000" b="1" dirty="0">
                  <a:solidFill>
                    <a:schemeClr val="accent6">
                      <a:lumMod val="75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обязанностью самим </a:t>
              </a:r>
              <a:r>
                <a:rPr lang="ru-RU" sz="2000" b="1" dirty="0" smtClean="0">
                  <a:solidFill>
                    <a:schemeClr val="accent6">
                      <a:lumMod val="75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учреждениям </a:t>
              </a:r>
              <a:r>
                <a:rPr lang="ru-RU" sz="2000" b="1" dirty="0">
                  <a:solidFill>
                    <a:schemeClr val="accent6">
                      <a:lumMod val="75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размещать сведения на сайте </a:t>
              </a:r>
              <a:r>
                <a:rPr lang="ru-RU" sz="2000" b="1" dirty="0" smtClean="0">
                  <a:solidFill>
                    <a:schemeClr val="accent6">
                      <a:lumMod val="75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bus.gov.ru</a:t>
              </a:r>
              <a:endParaRPr lang="ru-RU" sz="2000" b="1" dirty="0">
                <a:solidFill>
                  <a:schemeClr val="accent6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  <a:p>
              <a:endParaRPr lang="ru-RU" sz="1000" b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  <a:p>
              <a:pPr algn="just"/>
              <a:r>
                <a:rPr lang="ru-RU" b="1" u="sng" dirty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Основание:</a:t>
              </a:r>
              <a:r>
                <a:rPr lang="ru-RU" b="1" dirty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 отдельный правовой </a:t>
              </a:r>
              <a:r>
                <a:rPr lang="ru-RU" b="1" dirty="0" smtClean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акт органа-учредителя, </a:t>
              </a:r>
              <a:r>
                <a:rPr lang="ru-RU" b="1" dirty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которым полномочие по размещению сведений на сайте </a:t>
              </a:r>
              <a:r>
                <a:rPr lang="ru-RU" b="1" dirty="0" smtClean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bus.gov.ru</a:t>
              </a:r>
              <a:r>
                <a:rPr lang="ru-RU" b="1" dirty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 </a:t>
              </a:r>
              <a:r>
                <a:rPr lang="ru-RU" b="1" dirty="0" smtClean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передается учреждению.</a:t>
              </a:r>
              <a:endParaRPr lang="ru-RU" b="1" dirty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23" name="Стрелка вниз 22"/>
            <p:cNvSpPr/>
            <p:nvPr/>
          </p:nvSpPr>
          <p:spPr>
            <a:xfrm>
              <a:off x="5848231" y="4123629"/>
              <a:ext cx="517310" cy="426594"/>
            </a:xfrm>
            <a:prstGeom prst="downArrow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grpSp>
          <p:nvGrpSpPr>
            <p:cNvPr id="44" name="Группа 43">
              <a:extLst>
                <a:ext uri="{FF2B5EF4-FFF2-40B4-BE49-F238E27FC236}">
                  <a16:creationId xmlns:a16="http://schemas.microsoft.com/office/drawing/2014/main" xmlns="" id="{82FF1EAB-60BE-4921-9DB0-6EAF6DA317ED}"/>
                </a:ext>
              </a:extLst>
            </p:cNvPr>
            <p:cNvGrpSpPr/>
            <p:nvPr/>
          </p:nvGrpSpPr>
          <p:grpSpPr>
            <a:xfrm>
              <a:off x="926482" y="4777976"/>
              <a:ext cx="498222" cy="290496"/>
              <a:chOff x="7283479" y="5656725"/>
              <a:chExt cx="946123" cy="594239"/>
            </a:xfrm>
          </p:grpSpPr>
          <p:cxnSp>
            <p:nvCxnSpPr>
              <p:cNvPr id="45" name="Прямая соединительная линия 44">
                <a:extLst>
                  <a:ext uri="{FF2B5EF4-FFF2-40B4-BE49-F238E27FC236}">
                    <a16:creationId xmlns:a16="http://schemas.microsoft.com/office/drawing/2014/main" xmlns="" id="{E2AFAE5E-B134-437C-BDF9-2ED47215A7D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594022" y="5656725"/>
                <a:ext cx="635580" cy="589480"/>
              </a:xfrm>
              <a:prstGeom prst="line">
                <a:avLst/>
              </a:prstGeom>
              <a:ln w="111125" cap="rnd">
                <a:solidFill>
                  <a:schemeClr val="accent6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Прямая соединительная линия 45">
                <a:extLst>
                  <a:ext uri="{FF2B5EF4-FFF2-40B4-BE49-F238E27FC236}">
                    <a16:creationId xmlns:a16="http://schemas.microsoft.com/office/drawing/2014/main" xmlns="" id="{A16B6B03-5EC9-44AC-8A10-A314EA71006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83479" y="5901596"/>
                <a:ext cx="304799" cy="349368"/>
              </a:xfrm>
              <a:prstGeom prst="line">
                <a:avLst/>
              </a:prstGeom>
              <a:ln w="101600" cap="rnd">
                <a:solidFill>
                  <a:schemeClr val="accent6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7" name="Группа 46">
              <a:extLst>
                <a:ext uri="{FF2B5EF4-FFF2-40B4-BE49-F238E27FC236}">
                  <a16:creationId xmlns:a16="http://schemas.microsoft.com/office/drawing/2014/main" xmlns="" id="{82FF1EAB-60BE-4921-9DB0-6EAF6DA317ED}"/>
                </a:ext>
              </a:extLst>
            </p:cNvPr>
            <p:cNvGrpSpPr/>
            <p:nvPr/>
          </p:nvGrpSpPr>
          <p:grpSpPr>
            <a:xfrm>
              <a:off x="1083294" y="2537619"/>
              <a:ext cx="0" cy="474197"/>
              <a:chOff x="7770202" y="5683762"/>
              <a:chExt cx="0" cy="616123"/>
            </a:xfrm>
          </p:grpSpPr>
          <p:cxnSp>
            <p:nvCxnSpPr>
              <p:cNvPr id="48" name="Прямая соединительная линия 47">
                <a:extLst>
                  <a:ext uri="{FF2B5EF4-FFF2-40B4-BE49-F238E27FC236}">
                    <a16:creationId xmlns:a16="http://schemas.microsoft.com/office/drawing/2014/main" xmlns="" id="{E2AFAE5E-B134-437C-BDF9-2ED47215A7D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770202" y="5683762"/>
                <a:ext cx="0" cy="405284"/>
              </a:xfrm>
              <a:prstGeom prst="line">
                <a:avLst/>
              </a:prstGeom>
              <a:ln w="111125" cap="rnd">
                <a:solidFill>
                  <a:srgbClr val="C00000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Прямая соединительная линия 48">
                <a:extLst>
                  <a:ext uri="{FF2B5EF4-FFF2-40B4-BE49-F238E27FC236}">
                    <a16:creationId xmlns:a16="http://schemas.microsoft.com/office/drawing/2014/main" xmlns="" id="{A16B6B03-5EC9-44AC-8A10-A314EA71006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770202" y="6293700"/>
                <a:ext cx="0" cy="6185"/>
              </a:xfrm>
              <a:prstGeom prst="line">
                <a:avLst/>
              </a:prstGeom>
              <a:ln w="101600" cap="rnd">
                <a:solidFill>
                  <a:srgbClr val="C00000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695758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7186"/>
            <a:ext cx="1402441" cy="548985"/>
          </a:xfrm>
          <a:prstGeom prst="rect">
            <a:avLst/>
          </a:prstGeom>
        </p:spPr>
      </p:pic>
      <p:sp>
        <p:nvSpPr>
          <p:cNvPr id="6" name="Заголовок 2"/>
          <p:cNvSpPr txBox="1">
            <a:spLocks/>
          </p:cNvSpPr>
          <p:nvPr/>
        </p:nvSpPr>
        <p:spPr>
          <a:xfrm>
            <a:off x="1507707" y="268339"/>
            <a:ext cx="10393704" cy="492443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Структура </a:t>
            </a:r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официального сайта 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в сети </a:t>
            </a:r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«Интернет» bus.gov.ru</a:t>
            </a:r>
            <a:r>
              <a:rPr lang="ru-RU" sz="1600" b="0" dirty="0" smtClean="0">
                <a:solidFill>
                  <a:schemeClr val="accent5">
                    <a:lumMod val="75000"/>
                  </a:scheme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 </a:t>
            </a:r>
            <a:endParaRPr lang="ru-RU" sz="300" b="0" dirty="0" smtClean="0">
              <a:solidFill>
                <a:schemeClr val="accent5">
                  <a:lumMod val="75000"/>
                </a:schemeClr>
              </a:solidFill>
              <a:latin typeface="Segoe UI Light" panose="020B0502040204020203" pitchFamily="34" charset="0"/>
              <a:ea typeface="Cambria" panose="02040503050406030204" pitchFamily="18" charset="0"/>
              <a:cs typeface="Segoe UI Light" panose="020B0502040204020203" pitchFamily="34" charset="0"/>
            </a:endParaRPr>
          </a:p>
          <a:p>
            <a:r>
              <a:rPr lang="ru-RU" sz="1200" b="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Light" panose="020B0502040204020203" pitchFamily="34" charset="0"/>
              </a:rPr>
              <a:t>  </a:t>
            </a:r>
            <a:endParaRPr lang="ru-RU" sz="1200" b="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Segoe UI Light" panose="020B0502040204020203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959366" y="1233346"/>
            <a:ext cx="5740035" cy="67463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11437F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rPr>
              <a:t>Нормативные правовые акты </a:t>
            </a:r>
            <a:endParaRPr lang="ru-RU" sz="2000" b="1" dirty="0" smtClean="0">
              <a:solidFill>
                <a:srgbClr val="11437F"/>
              </a:solidFill>
              <a:latin typeface="Segoe UI Light" panose="020B0502040204020203" pitchFamily="34" charset="0"/>
              <a:ea typeface="+mj-ea"/>
              <a:cs typeface="Segoe UI Light" panose="020B0502040204020203" pitchFamily="34" charset="0"/>
            </a:endParaRPr>
          </a:p>
          <a:p>
            <a:pPr algn="ctr"/>
            <a:r>
              <a:rPr lang="ru-RU" sz="2000" b="1" dirty="0" smtClean="0">
                <a:solidFill>
                  <a:srgbClr val="11437F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rPr>
              <a:t>Российской </a:t>
            </a:r>
            <a:r>
              <a:rPr lang="ru-RU" sz="2000" b="1" dirty="0">
                <a:solidFill>
                  <a:srgbClr val="11437F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rPr>
              <a:t>Федерации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1684635" y="6366860"/>
            <a:ext cx="433552" cy="365125"/>
          </a:xfrm>
        </p:spPr>
        <p:txBody>
          <a:bodyPr/>
          <a:lstStyle/>
          <a:p>
            <a:fld id="{B6F15528-21DE-4FAA-801E-634DDDAF4B2B}" type="slidenum">
              <a:rPr lang="ru-RU" smtClean="0"/>
              <a:pPr/>
              <a:t>3</a:t>
            </a:fld>
            <a:endParaRPr lang="ru-RU" dirty="0"/>
          </a:p>
        </p:txBody>
      </p:sp>
      <p:sp>
        <p:nvSpPr>
          <p:cNvPr id="8" name="Скругленный прямоугольник 56">
            <a:extLst>
              <a:ext uri="{FF2B5EF4-FFF2-40B4-BE49-F238E27FC236}">
                <a16:creationId xmlns:a16="http://schemas.microsoft.com/office/drawing/2014/main" xmlns="" id="{7D5109DB-5C3B-4D44-9353-4D26A24E9001}"/>
              </a:ext>
            </a:extLst>
          </p:cNvPr>
          <p:cNvSpPr/>
          <p:nvPr/>
        </p:nvSpPr>
        <p:spPr>
          <a:xfrm>
            <a:off x="5959364" y="2191930"/>
            <a:ext cx="5740035" cy="1016137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t"/>
          <a:lstStyle/>
          <a:p>
            <a:pPr algn="ctr"/>
            <a:r>
              <a:rPr lang="ru-RU" sz="16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ФЗ от 08 мая 2010 г. № 83-ФЗ</a:t>
            </a:r>
          </a:p>
          <a:p>
            <a:pPr algn="ctr"/>
            <a:r>
              <a:rPr lang="ru-RU" sz="16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ФЗ от 12 января 1996 г. № 7-ФЗ </a:t>
            </a:r>
          </a:p>
          <a:p>
            <a:pPr algn="ctr"/>
            <a:r>
              <a:rPr lang="ru-RU" sz="1600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Приказ </a:t>
            </a:r>
            <a:r>
              <a:rPr lang="ru-RU" sz="16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Минфина РФ от 21 июля 2011 г. № 86н</a:t>
            </a:r>
          </a:p>
          <a:p>
            <a:pPr algn="ctr"/>
            <a:endParaRPr lang="ru-RU" sz="1600" dirty="0">
              <a:solidFill>
                <a:prstClr val="black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0" name="Скругленный прямоугольник 56">
            <a:extLst>
              <a:ext uri="{FF2B5EF4-FFF2-40B4-BE49-F238E27FC236}">
                <a16:creationId xmlns:a16="http://schemas.microsoft.com/office/drawing/2014/main" xmlns="" id="{7D5109DB-5C3B-4D44-9353-4D26A24E9001}"/>
              </a:ext>
            </a:extLst>
          </p:cNvPr>
          <p:cNvSpPr/>
          <p:nvPr/>
        </p:nvSpPr>
        <p:spPr>
          <a:xfrm>
            <a:off x="390524" y="4687875"/>
            <a:ext cx="4384201" cy="1197918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600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Независимая оценка качества условий оказания услуг организациями (НОК)</a:t>
            </a:r>
            <a:endParaRPr lang="ru-RU" sz="1600" b="1" dirty="0">
              <a:solidFill>
                <a:prstClr val="black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1" name="Скругленный прямоугольник 56">
            <a:extLst>
              <a:ext uri="{FF2B5EF4-FFF2-40B4-BE49-F238E27FC236}">
                <a16:creationId xmlns:a16="http://schemas.microsoft.com/office/drawing/2014/main" xmlns="" id="{7D5109DB-5C3B-4D44-9353-4D26A24E9001}"/>
              </a:ext>
            </a:extLst>
          </p:cNvPr>
          <p:cNvSpPr/>
          <p:nvPr/>
        </p:nvSpPr>
        <p:spPr>
          <a:xfrm>
            <a:off x="390525" y="3472845"/>
            <a:ext cx="4384201" cy="958813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t"/>
          <a:lstStyle/>
          <a:p>
            <a:pPr algn="ctr"/>
            <a:endParaRPr lang="ru-RU" sz="1600" dirty="0" smtClean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ctr"/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Информация о социальном заказе</a:t>
            </a:r>
            <a:endParaRPr lang="ru-RU" sz="1600" dirty="0">
              <a:solidFill>
                <a:prstClr val="black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2" name="Скругленный прямоугольник 56">
            <a:extLst>
              <a:ext uri="{FF2B5EF4-FFF2-40B4-BE49-F238E27FC236}">
                <a16:creationId xmlns:a16="http://schemas.microsoft.com/office/drawing/2014/main" xmlns="" id="{7D5109DB-5C3B-4D44-9353-4D26A24E9001}"/>
              </a:ext>
            </a:extLst>
          </p:cNvPr>
          <p:cNvSpPr/>
          <p:nvPr/>
        </p:nvSpPr>
        <p:spPr>
          <a:xfrm>
            <a:off x="390526" y="2181223"/>
            <a:ext cx="4384200" cy="1026845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600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Информация о государственных (муниципальных) учреждениях</a:t>
            </a:r>
          </a:p>
        </p:txBody>
      </p:sp>
      <p:sp>
        <p:nvSpPr>
          <p:cNvPr id="23" name="Стрелка вправо 22"/>
          <p:cNvSpPr/>
          <p:nvPr/>
        </p:nvSpPr>
        <p:spPr>
          <a:xfrm>
            <a:off x="5244663" y="3153852"/>
            <a:ext cx="403662" cy="1731350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noFill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90525" y="1240694"/>
            <a:ext cx="4384201" cy="66729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11437F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rPr>
              <a:t>Основные разделы</a:t>
            </a:r>
            <a:endParaRPr lang="ru-RU" sz="2000" b="1" dirty="0">
              <a:solidFill>
                <a:srgbClr val="11437F"/>
              </a:solidFill>
              <a:latin typeface="Segoe UI Light" panose="020B0502040204020203" pitchFamily="34" charset="0"/>
              <a:ea typeface="+mj-ea"/>
              <a:cs typeface="Segoe UI Light" panose="020B0502040204020203" pitchFamily="34" charset="0"/>
            </a:endParaRPr>
          </a:p>
        </p:txBody>
      </p:sp>
      <p:sp>
        <p:nvSpPr>
          <p:cNvPr id="14" name="Скругленный прямоугольник 56">
            <a:extLst>
              <a:ext uri="{FF2B5EF4-FFF2-40B4-BE49-F238E27FC236}">
                <a16:creationId xmlns:a16="http://schemas.microsoft.com/office/drawing/2014/main" xmlns="" id="{7D5109DB-5C3B-4D44-9353-4D26A24E9001}"/>
              </a:ext>
            </a:extLst>
          </p:cNvPr>
          <p:cNvSpPr/>
          <p:nvPr/>
        </p:nvSpPr>
        <p:spPr>
          <a:xfrm>
            <a:off x="5959365" y="3488075"/>
            <a:ext cx="5740035" cy="943583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t"/>
          <a:lstStyle/>
          <a:p>
            <a:pPr algn="ctr"/>
            <a:endParaRPr lang="ru-RU" sz="1200" dirty="0" smtClean="0">
              <a:solidFill>
                <a:prstClr val="black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ctr"/>
            <a:r>
              <a:rPr lang="ru-RU" sz="1600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ФЗ от 13 июля 2020 г. № 189-ФЗ</a:t>
            </a:r>
          </a:p>
          <a:p>
            <a:pPr algn="ctr"/>
            <a:r>
              <a:rPr lang="ru-RU" sz="1550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Постановление Правительства РФ от 05 ноября 2020 г. № 1789</a:t>
            </a:r>
            <a:endParaRPr lang="ru-RU" sz="1550" dirty="0">
              <a:solidFill>
                <a:prstClr val="black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6" name="Скругленный прямоугольник 56">
            <a:extLst>
              <a:ext uri="{FF2B5EF4-FFF2-40B4-BE49-F238E27FC236}">
                <a16:creationId xmlns:a16="http://schemas.microsoft.com/office/drawing/2014/main" xmlns="" id="{7D5109DB-5C3B-4D44-9353-4D26A24E9001}"/>
              </a:ext>
            </a:extLst>
          </p:cNvPr>
          <p:cNvSpPr/>
          <p:nvPr/>
        </p:nvSpPr>
        <p:spPr>
          <a:xfrm>
            <a:off x="5959365" y="4774773"/>
            <a:ext cx="5740035" cy="1111020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t"/>
          <a:lstStyle/>
          <a:p>
            <a:r>
              <a:rPr lang="ru-RU" sz="1600" b="1" dirty="0"/>
              <a:t>Приказ </a:t>
            </a:r>
            <a:endParaRPr lang="ru-RU" sz="1600" b="1" dirty="0" smtClean="0"/>
          </a:p>
          <a:p>
            <a:pPr algn="ctr"/>
            <a:r>
              <a:rPr lang="ru-RU" sz="1600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Приказ </a:t>
            </a:r>
            <a:r>
              <a:rPr lang="ru-RU" sz="16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Минфина РФ от 7 мая 2019 г. N </a:t>
            </a:r>
            <a:r>
              <a:rPr lang="ru-RU" sz="1600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66н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Приказ </a:t>
            </a:r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Минтруда РФ от 31 мая 2018 г. № 344н</a:t>
            </a:r>
            <a:endParaRPr lang="ru-RU" sz="16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9540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7186"/>
            <a:ext cx="1402441" cy="548985"/>
          </a:xfrm>
          <a:prstGeom prst="rect">
            <a:avLst/>
          </a:prstGeom>
        </p:spPr>
      </p:pic>
      <p:sp>
        <p:nvSpPr>
          <p:cNvPr id="6" name="Заголовок 2"/>
          <p:cNvSpPr txBox="1">
            <a:spLocks/>
          </p:cNvSpPr>
          <p:nvPr/>
        </p:nvSpPr>
        <p:spPr>
          <a:xfrm>
            <a:off x="1507707" y="360673"/>
            <a:ext cx="10393704" cy="307777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Нормативно правовая база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402423" y="3970932"/>
            <a:ext cx="5103778" cy="1015547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Приказ Федерального казначейства </a:t>
            </a:r>
            <a:r>
              <a:rPr lang="ru-RU" sz="20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/>
            </a:r>
            <a:br>
              <a:rPr lang="ru-RU" sz="20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r>
              <a:rPr lang="ru-RU" sz="2000" b="1" dirty="0">
                <a:solidFill>
                  <a:srgbClr val="11437F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rPr>
              <a:t>от 23.03.2023 № 98</a:t>
            </a:r>
            <a:r>
              <a:rPr lang="ru-RU" sz="20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, </a:t>
            </a:r>
          </a:p>
          <a:p>
            <a:pPr algn="ctr"/>
            <a:r>
              <a:rPr lang="ru-RU" sz="2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вступил в силу с 1 апреля 2023 </a:t>
            </a:r>
            <a:r>
              <a:rPr lang="ru-RU" sz="20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года. </a:t>
            </a:r>
            <a:endParaRPr lang="ru-RU" sz="20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448800" y="6510679"/>
            <a:ext cx="2743200" cy="365125"/>
          </a:xfrm>
        </p:spPr>
        <p:txBody>
          <a:bodyPr/>
          <a:lstStyle/>
          <a:p>
            <a:fld id="{B6F15528-21DE-4FAA-801E-634DDDAF4B2B}" type="slidenum">
              <a:rPr lang="ru-RU" smtClean="0">
                <a:solidFill>
                  <a:schemeClr val="tx1"/>
                </a:solidFill>
              </a:rPr>
              <a:pPr/>
              <a:t>4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792510" y="1182159"/>
            <a:ext cx="5018314" cy="200735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rgbClr val="11437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Порядок предоставления информации </a:t>
            </a:r>
            <a:r>
              <a:rPr lang="ru-RU" sz="2000" dirty="0">
                <a:solidFill>
                  <a:schemeClr val="tx1"/>
                </a:solidFill>
                <a:latin typeface="Segoe UI Light" panose="020B0502040204020203" pitchFamily="34" charset="0"/>
              </a:rPr>
              <a:t>государственным (муниципальным) учреждением, ее размещения на официальном сайте в сети интернет и ведения указанного </a:t>
            </a:r>
            <a:r>
              <a:rPr lang="ru-RU" sz="2000" dirty="0" smtClean="0">
                <a:solidFill>
                  <a:schemeClr val="tx1"/>
                </a:solidFill>
                <a:latin typeface="Segoe UI Light" panose="020B0502040204020203" pitchFamily="34" charset="0"/>
              </a:rPr>
              <a:t>сайта.</a:t>
            </a:r>
            <a:endParaRPr lang="ru-RU" sz="2000" dirty="0">
              <a:solidFill>
                <a:schemeClr val="tx1"/>
              </a:solidFill>
              <a:latin typeface="Segoe UI Light" panose="020B0502040204020203" pitchFamily="34" charset="0"/>
            </a:endParaRPr>
          </a:p>
        </p:txBody>
      </p:sp>
      <p:sp>
        <p:nvSpPr>
          <p:cNvPr id="30" name="Стрелка вниз 29"/>
          <p:cNvSpPr/>
          <p:nvPr/>
        </p:nvSpPr>
        <p:spPr>
          <a:xfrm>
            <a:off x="3043012" y="3379443"/>
            <a:ext cx="517310" cy="495300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9" name="Picture 2" descr="C:\Users\1\AppData\Local\Microsoft\Windows\Temporary Internet Files\Content.IE5\FUZSU1KV\MC900434750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5559" y="4515499"/>
            <a:ext cx="461283" cy="396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6402423" y="1199874"/>
            <a:ext cx="5103778" cy="19896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11437F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rPr>
              <a:t>Требования к </a:t>
            </a:r>
            <a:r>
              <a:rPr lang="ru-RU" sz="2000" b="1" u="sng" dirty="0">
                <a:solidFill>
                  <a:srgbClr val="11437F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rPr>
              <a:t>проведению сверки </a:t>
            </a:r>
            <a:r>
              <a:rPr lang="ru-RU" sz="2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информации о государственных и муниципальных учреждениях, размещенной на официальном сайте в сети «Интернет» www.bus.gov.ru, </a:t>
            </a:r>
            <a:r>
              <a:rPr lang="ru-RU" sz="2000" u="sng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и анализа ее </a:t>
            </a:r>
            <a:r>
              <a:rPr lang="ru-RU" sz="2000" u="sng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результатов</a:t>
            </a:r>
            <a:r>
              <a:rPr lang="ru-RU" sz="20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*.</a:t>
            </a:r>
            <a:endParaRPr lang="ru-RU" sz="20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7" name="Стрелка вниз 16"/>
          <p:cNvSpPr/>
          <p:nvPr/>
        </p:nvSpPr>
        <p:spPr>
          <a:xfrm>
            <a:off x="8695657" y="3382450"/>
            <a:ext cx="517310" cy="495300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792510" y="3970932"/>
            <a:ext cx="5018314" cy="1015547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Приказ Министерства финансов Российской </a:t>
            </a:r>
            <a:r>
              <a:rPr lang="ru-RU" sz="2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Федерации </a:t>
            </a:r>
            <a:endParaRPr lang="ru-RU" sz="2000" dirty="0" smtClean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ctr"/>
            <a:r>
              <a:rPr lang="ru-RU" sz="2000" b="1" dirty="0" smtClean="0">
                <a:solidFill>
                  <a:srgbClr val="11437F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rPr>
              <a:t>от 21.07.2011 №</a:t>
            </a:r>
            <a:r>
              <a:rPr lang="en-US" sz="2000" b="1" dirty="0" smtClean="0">
                <a:solidFill>
                  <a:srgbClr val="11437F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rPr>
              <a:t> </a:t>
            </a:r>
            <a:r>
              <a:rPr lang="en-US" sz="2000" b="1" dirty="0">
                <a:solidFill>
                  <a:srgbClr val="11437F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rPr>
              <a:t>86</a:t>
            </a:r>
            <a:r>
              <a:rPr lang="ru-RU" sz="2000" b="1" dirty="0" smtClean="0">
                <a:solidFill>
                  <a:srgbClr val="11437F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rPr>
              <a:t>н.</a:t>
            </a:r>
            <a:endParaRPr lang="ru-RU" sz="2000" b="1" dirty="0">
              <a:solidFill>
                <a:srgbClr val="11437F"/>
              </a:solidFill>
              <a:latin typeface="Segoe UI Light" panose="020B0502040204020203" pitchFamily="34" charset="0"/>
              <a:ea typeface="+mj-ea"/>
              <a:cs typeface="Segoe UI Light" panose="020B0502040204020203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6402423" y="5433779"/>
            <a:ext cx="5103778" cy="1015547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i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Требования разработаны и утверждены </a:t>
            </a:r>
          </a:p>
          <a:p>
            <a:pPr algn="ctr"/>
            <a:r>
              <a:rPr lang="ru-RU" sz="1600" i="1" u="sng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для учета в работе территориальными органами </a:t>
            </a:r>
            <a:r>
              <a:rPr lang="ru-RU" sz="1600" i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Федерального казначейства.</a:t>
            </a:r>
            <a:endParaRPr lang="ru-RU" sz="1600" i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5453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7186"/>
            <a:ext cx="1402441" cy="548985"/>
          </a:xfrm>
          <a:prstGeom prst="rect">
            <a:avLst/>
          </a:prstGeom>
        </p:spPr>
      </p:pic>
      <p:sp>
        <p:nvSpPr>
          <p:cNvPr id="6" name="Заголовок 2"/>
          <p:cNvSpPr txBox="1">
            <a:spLocks/>
          </p:cNvSpPr>
          <p:nvPr/>
        </p:nvSpPr>
        <p:spPr>
          <a:xfrm>
            <a:off x="1445706" y="170664"/>
            <a:ext cx="10393704" cy="800219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Состав размещаемой информации на официальном сайту </a:t>
            </a:r>
            <a:endParaRPr lang="ru-RU" sz="2000" dirty="0" smtClean="0">
              <a:solidFill>
                <a:schemeClr val="accent5">
                  <a:lumMod val="75000"/>
                </a:schemeClr>
              </a:solidFill>
              <a:latin typeface="Segoe UI Light" panose="020B0502040204020203" pitchFamily="34" charset="0"/>
              <a:ea typeface="Cambria" panose="02040503050406030204" pitchFamily="18" charset="0"/>
              <a:cs typeface="Segoe UI Light" panose="020B0502040204020203" pitchFamily="34" charset="0"/>
            </a:endParaRPr>
          </a:p>
          <a:p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в 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сети «Интернет» </a:t>
            </a:r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bus.gov.ru</a:t>
            </a:r>
            <a:endParaRPr lang="ru-RU" sz="2000" dirty="0">
              <a:solidFill>
                <a:schemeClr val="accent5">
                  <a:lumMod val="75000"/>
                </a:schemeClr>
              </a:solidFill>
              <a:latin typeface="Segoe UI Light" panose="020B0502040204020203" pitchFamily="34" charset="0"/>
              <a:ea typeface="Cambria" panose="02040503050406030204" pitchFamily="18" charset="0"/>
              <a:cs typeface="Segoe UI Light" panose="020B0502040204020203" pitchFamily="34" charset="0"/>
            </a:endParaRPr>
          </a:p>
          <a:p>
            <a:r>
              <a:rPr lang="ru-RU" sz="1200" b="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Light" panose="020B0502040204020203" pitchFamily="34" charset="0"/>
              </a:rPr>
              <a:t>  </a:t>
            </a:r>
            <a:endParaRPr lang="ru-RU" sz="1200" b="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Segoe UI Light" panose="020B0502040204020203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1741438" y="6435178"/>
            <a:ext cx="550814" cy="365125"/>
          </a:xfrm>
        </p:spPr>
        <p:txBody>
          <a:bodyPr anchor="ctr" anchorCtr="1"/>
          <a:lstStyle/>
          <a:p>
            <a:fld id="{B6F15528-21DE-4FAA-801E-634DDDAF4B2B}" type="slidenum">
              <a:rPr lang="ru-RU" smtClean="0"/>
              <a:pPr/>
              <a:t>5</a:t>
            </a:fld>
            <a:endParaRPr lang="ru-RU" dirty="0"/>
          </a:p>
        </p:txBody>
      </p:sp>
      <p:sp>
        <p:nvSpPr>
          <p:cNvPr id="22" name="Скругленный прямоугольник 56">
            <a:extLst>
              <a:ext uri="{FF2B5EF4-FFF2-40B4-BE49-F238E27FC236}">
                <a16:creationId xmlns:a16="http://schemas.microsoft.com/office/drawing/2014/main" xmlns="" id="{7D5109DB-5C3B-4D44-9353-4D26A24E9001}"/>
              </a:ext>
            </a:extLst>
          </p:cNvPr>
          <p:cNvSpPr/>
          <p:nvPr/>
        </p:nvSpPr>
        <p:spPr>
          <a:xfrm>
            <a:off x="695325" y="4702149"/>
            <a:ext cx="5512434" cy="1734152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 anchorCtr="1"/>
          <a:lstStyle/>
          <a:p>
            <a:pPr algn="ctr"/>
            <a:endParaRPr lang="ru-RU" sz="1400" b="1" dirty="0" smtClean="0">
              <a:solidFill>
                <a:srgbClr val="FF0000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algn="ctr"/>
            <a:r>
              <a:rPr lang="ru-RU" sz="1400" b="1" dirty="0" smtClean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Плановые показатели деятельности</a:t>
            </a:r>
          </a:p>
          <a:p>
            <a:pPr algn="ctr"/>
            <a:endParaRPr lang="ru-RU" sz="1400" b="1" dirty="0" smtClean="0">
              <a:solidFill>
                <a:srgbClr val="FF0000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r>
              <a:rPr lang="ru-RU" sz="1400" b="1" dirty="0" smtClean="0">
                <a:solidFill>
                  <a:srgbClr val="11437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Информация </a:t>
            </a:r>
            <a:r>
              <a:rPr lang="ru-RU" sz="1400" b="1" dirty="0">
                <a:solidFill>
                  <a:srgbClr val="11437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о государственном (муниципальном) задании </a:t>
            </a:r>
            <a:r>
              <a:rPr lang="ru-RU" sz="15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на оказание услуг (выполнение работ</a:t>
            </a:r>
            <a:r>
              <a:rPr lang="ru-RU" sz="15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) и его исполнении.</a:t>
            </a:r>
          </a:p>
          <a:p>
            <a:r>
              <a:rPr lang="ru-RU" sz="14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Информация о плане ФХД </a:t>
            </a:r>
            <a:r>
              <a:rPr lang="ru-RU" sz="15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государственного (муниципального) учреждения (для автономных и бюджетных учреждений).</a:t>
            </a:r>
          </a:p>
          <a:p>
            <a:endParaRPr lang="ru-RU" sz="15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95325" y="1105449"/>
            <a:ext cx="10832645" cy="66729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ru-RU" sz="2000" b="1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Информация о государственных (муниципальных) учреждениях</a:t>
            </a:r>
          </a:p>
        </p:txBody>
      </p:sp>
      <p:sp>
        <p:nvSpPr>
          <p:cNvPr id="15" name="Скругленный прямоугольник 56">
            <a:extLst>
              <a:ext uri="{FF2B5EF4-FFF2-40B4-BE49-F238E27FC236}">
                <a16:creationId xmlns:a16="http://schemas.microsoft.com/office/drawing/2014/main" xmlns="" id="{7D5109DB-5C3B-4D44-9353-4D26A24E9001}"/>
              </a:ext>
            </a:extLst>
          </p:cNvPr>
          <p:cNvSpPr/>
          <p:nvPr/>
        </p:nvSpPr>
        <p:spPr>
          <a:xfrm>
            <a:off x="6379970" y="3787193"/>
            <a:ext cx="5148000" cy="2649108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 anchorCtr="1"/>
          <a:lstStyle/>
          <a:p>
            <a:pPr algn="ctr">
              <a:tabLst>
                <a:tab pos="0" algn="l"/>
              </a:tabLst>
            </a:pPr>
            <a:endParaRPr lang="ru-RU" sz="1400" b="1" dirty="0" smtClean="0">
              <a:solidFill>
                <a:srgbClr val="FF0000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algn="ctr">
              <a:tabLst>
                <a:tab pos="0" algn="l"/>
              </a:tabLst>
            </a:pPr>
            <a:r>
              <a:rPr lang="ru-RU" sz="1400" b="1" dirty="0" smtClean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Фактические показатели деятельности</a:t>
            </a:r>
          </a:p>
          <a:p>
            <a:pPr algn="ctr">
              <a:tabLst>
                <a:tab pos="0" algn="l"/>
              </a:tabLst>
            </a:pPr>
            <a:endParaRPr lang="ru-RU" sz="1400" b="1" dirty="0" smtClean="0">
              <a:solidFill>
                <a:srgbClr val="FF0000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algn="just">
              <a:tabLst>
                <a:tab pos="0" algn="l"/>
              </a:tabLst>
            </a:pPr>
            <a:r>
              <a:rPr lang="ru-RU" sz="1400" b="1" dirty="0" smtClean="0">
                <a:solidFill>
                  <a:srgbClr val="11437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Информация </a:t>
            </a:r>
            <a:r>
              <a:rPr lang="ru-RU" sz="1400" b="1" dirty="0">
                <a:solidFill>
                  <a:srgbClr val="11437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о результатах деятельности </a:t>
            </a:r>
            <a:r>
              <a:rPr lang="ru-RU" sz="15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и об использовании </a:t>
            </a:r>
            <a:r>
              <a:rPr lang="ru-RU" sz="15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имущества.</a:t>
            </a:r>
          </a:p>
          <a:p>
            <a:pPr algn="just">
              <a:tabLst>
                <a:tab pos="0" algn="l"/>
              </a:tabLst>
            </a:pPr>
            <a:endParaRPr lang="ru-RU" sz="1500" dirty="0" smtClean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>
              <a:tabLst>
                <a:tab pos="0" algn="l"/>
              </a:tabLst>
            </a:pPr>
            <a:r>
              <a:rPr lang="ru-RU" sz="14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Сведения</a:t>
            </a:r>
            <a:r>
              <a:rPr lang="ru-RU" sz="15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о проведенных в отношении учреждения контрольных мероприятиях и их результатах</a:t>
            </a:r>
            <a:r>
              <a:rPr lang="ru-RU" sz="15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.</a:t>
            </a:r>
          </a:p>
          <a:p>
            <a:pPr algn="just">
              <a:tabLst>
                <a:tab pos="0" algn="l"/>
              </a:tabLst>
            </a:pPr>
            <a:endParaRPr lang="ru-RU" sz="1500" dirty="0" smtClean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>
              <a:tabLst>
                <a:tab pos="0" algn="l"/>
              </a:tabLst>
            </a:pPr>
            <a:r>
              <a:rPr lang="ru-RU" sz="14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Информация о годовой бухгалтерской отчетности </a:t>
            </a:r>
            <a:r>
              <a:rPr lang="ru-RU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учреждения.</a:t>
            </a:r>
          </a:p>
          <a:p>
            <a:pPr algn="just">
              <a:tabLst>
                <a:tab pos="0" algn="l"/>
              </a:tabLst>
            </a:pPr>
            <a:endParaRPr lang="ru-RU" sz="15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>
              <a:tabLst>
                <a:tab pos="0" algn="l"/>
              </a:tabLst>
            </a:pPr>
            <a:endParaRPr lang="ru-RU" sz="15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7" name="Скругленный прямоугольник 56">
            <a:extLst>
              <a:ext uri="{FF2B5EF4-FFF2-40B4-BE49-F238E27FC236}">
                <a16:creationId xmlns:a16="http://schemas.microsoft.com/office/drawing/2014/main" xmlns="" id="{7D5109DB-5C3B-4D44-9353-4D26A24E9001}"/>
              </a:ext>
            </a:extLst>
          </p:cNvPr>
          <p:cNvSpPr/>
          <p:nvPr/>
        </p:nvSpPr>
        <p:spPr>
          <a:xfrm>
            <a:off x="6379970" y="1935809"/>
            <a:ext cx="5148000" cy="1757301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 anchorCtr="1"/>
          <a:lstStyle/>
          <a:p>
            <a:pPr algn="ctr"/>
            <a:endParaRPr lang="ru-RU" sz="14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Плановые </a:t>
            </a:r>
            <a:r>
              <a:rPr lang="ru-RU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показатели </a:t>
            </a:r>
            <a:r>
              <a:rPr lang="ru-RU" sz="1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деятельности</a:t>
            </a:r>
          </a:p>
          <a:p>
            <a:pPr algn="ctr"/>
            <a:endParaRPr lang="ru-RU" sz="1400" b="1" dirty="0" smtClean="0">
              <a:solidFill>
                <a:srgbClr val="11437F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algn="just"/>
            <a:r>
              <a:rPr lang="ru-RU" sz="1400" b="1" dirty="0" smtClean="0">
                <a:solidFill>
                  <a:srgbClr val="11437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Информация </a:t>
            </a:r>
            <a:r>
              <a:rPr lang="ru-RU" sz="1400" b="1" dirty="0">
                <a:solidFill>
                  <a:srgbClr val="11437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об операциях с целевыми средствами </a:t>
            </a:r>
            <a:r>
              <a:rPr lang="ru-RU" sz="15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(</a:t>
            </a:r>
            <a:r>
              <a:rPr lang="ru-RU" sz="15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для автономных и бюджетных учреждений</a:t>
            </a:r>
            <a:r>
              <a:rPr lang="ru-RU" sz="15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).</a:t>
            </a:r>
          </a:p>
          <a:p>
            <a:pPr algn="just"/>
            <a:r>
              <a:rPr lang="ru-RU" sz="14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Информация о показателях бюджетной сметы </a:t>
            </a:r>
            <a:r>
              <a:rPr lang="ru-RU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/>
            </a:r>
            <a:br>
              <a:rPr lang="ru-RU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r>
              <a:rPr lang="ru-RU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(для казенных учреждений).</a:t>
            </a:r>
            <a:endParaRPr lang="ru-RU" sz="1400" b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ru-RU" sz="15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30" name="Скругленный прямоугольник 56">
            <a:extLst>
              <a:ext uri="{FF2B5EF4-FFF2-40B4-BE49-F238E27FC236}">
                <a16:creationId xmlns:a16="http://schemas.microsoft.com/office/drawing/2014/main" xmlns="" id="{7D5109DB-5C3B-4D44-9353-4D26A24E9001}"/>
              </a:ext>
            </a:extLst>
          </p:cNvPr>
          <p:cNvSpPr/>
          <p:nvPr/>
        </p:nvSpPr>
        <p:spPr>
          <a:xfrm>
            <a:off x="695324" y="1935810"/>
            <a:ext cx="5512435" cy="2679383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 anchorCtr="1"/>
          <a:lstStyle/>
          <a:p>
            <a:pPr algn="ctr"/>
            <a:r>
              <a:rPr lang="ru-RU" sz="1400" b="1" dirty="0" smtClean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Общая информация</a:t>
            </a:r>
            <a:endParaRPr lang="en-US" sz="1400" b="1" dirty="0" smtClean="0">
              <a:solidFill>
                <a:srgbClr val="FF0000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algn="just"/>
            <a:r>
              <a:rPr lang="ru-RU" sz="1400" b="1" dirty="0" smtClean="0">
                <a:solidFill>
                  <a:srgbClr val="11437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Устав</a:t>
            </a:r>
            <a:r>
              <a:rPr lang="ru-RU" sz="15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, в том числе внесенные в него изменения;</a:t>
            </a:r>
          </a:p>
          <a:p>
            <a:pPr algn="just"/>
            <a:r>
              <a:rPr lang="ru-RU" sz="1400" b="1" dirty="0">
                <a:solidFill>
                  <a:srgbClr val="11437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Свидетельство</a:t>
            </a:r>
            <a:r>
              <a:rPr lang="ru-RU" sz="15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ru-RU" sz="15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 государственной регистрации учреждения;</a:t>
            </a:r>
          </a:p>
          <a:p>
            <a:pPr algn="just"/>
            <a:r>
              <a:rPr lang="ru-RU" sz="1400" b="1" dirty="0">
                <a:solidFill>
                  <a:srgbClr val="11437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Решение </a:t>
            </a:r>
            <a:r>
              <a:rPr lang="ru-RU" sz="15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учредителя о создании учреждения;</a:t>
            </a:r>
          </a:p>
          <a:p>
            <a:pPr algn="just"/>
            <a:r>
              <a:rPr lang="ru-RU" sz="1400" b="1" dirty="0">
                <a:solidFill>
                  <a:srgbClr val="11437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Решение</a:t>
            </a:r>
            <a:r>
              <a:rPr lang="ru-RU" sz="15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ru-RU" sz="15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учредителя о назначении руководителя учреждения;</a:t>
            </a:r>
            <a:endParaRPr lang="ru-RU" sz="1400" b="1" dirty="0">
              <a:solidFill>
                <a:srgbClr val="11437F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algn="just"/>
            <a:r>
              <a:rPr lang="ru-RU" sz="1400" b="1" dirty="0">
                <a:solidFill>
                  <a:srgbClr val="11437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Положения о филиалах</a:t>
            </a:r>
            <a:r>
              <a:rPr lang="ru-RU" sz="15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, </a:t>
            </a:r>
            <a:r>
              <a:rPr lang="ru-RU" sz="15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представительствах</a:t>
            </a:r>
          </a:p>
          <a:p>
            <a:pPr algn="just"/>
            <a:r>
              <a:rPr lang="ru-RU" sz="1400" b="1" dirty="0">
                <a:solidFill>
                  <a:srgbClr val="11437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Решения органа, </a:t>
            </a:r>
            <a:r>
              <a:rPr lang="ru-RU" sz="15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осуществляющего функции и полномочия учредителя, о назначении членов наблюдательного совета автономного учреждения или досрочном прекращении их </a:t>
            </a:r>
            <a:r>
              <a:rPr lang="ru-RU" sz="15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полномочий.</a:t>
            </a:r>
            <a:endParaRPr lang="ru-RU" sz="15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8315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179594" y="6220387"/>
            <a:ext cx="2743200" cy="365125"/>
          </a:xfrm>
        </p:spPr>
        <p:txBody>
          <a:bodyPr/>
          <a:lstStyle/>
          <a:p>
            <a:fld id="{B6F15528-21DE-4FAA-801E-634DDDAF4B2B}" type="slidenum">
              <a:rPr lang="ru-RU" smtClean="0">
                <a:latin typeface="Segoe UI Light" panose="020B0502040204020203" pitchFamily="34" charset="0"/>
                <a:cs typeface="Segoe UI Light" panose="020B0502040204020203" pitchFamily="34" charset="0"/>
              </a:rPr>
              <a:pPr/>
              <a:t>6</a:t>
            </a:fld>
            <a:endParaRPr lang="ru-RU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26" name="Рисунок 25">
            <a:extLst>
              <a:ext uri="{FF2B5EF4-FFF2-40B4-BE49-F238E27FC236}">
                <a16:creationId xmlns="" xmlns:a16="http://schemas.microsoft.com/office/drawing/2014/main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7186"/>
            <a:ext cx="1402441" cy="548985"/>
          </a:xfrm>
          <a:prstGeom prst="rect">
            <a:avLst/>
          </a:prstGeom>
        </p:spPr>
      </p:pic>
      <p:sp>
        <p:nvSpPr>
          <p:cNvPr id="3" name="Скругленный прямоугольник 2"/>
          <p:cNvSpPr/>
          <p:nvPr/>
        </p:nvSpPr>
        <p:spPr>
          <a:xfrm>
            <a:off x="1640529" y="1523487"/>
            <a:ext cx="3984173" cy="944505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ru-RU" b="1" dirty="0">
                <a:solidFill>
                  <a:srgbClr val="11437F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rPr>
              <a:t>Количество учреждений на сайте</a:t>
            </a:r>
          </a:p>
          <a:p>
            <a:pPr algn="ctr">
              <a:lnSpc>
                <a:spcPct val="150000"/>
              </a:lnSpc>
            </a:pPr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1523</a:t>
            </a:r>
            <a:endParaRPr lang="ru-RU" sz="2000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7" name="Прямая соединительная линия 26"/>
          <p:cNvCxnSpPr/>
          <p:nvPr/>
        </p:nvCxnSpPr>
        <p:spPr>
          <a:xfrm>
            <a:off x="6173893" y="1189036"/>
            <a:ext cx="1704" cy="5528104"/>
          </a:xfrm>
          <a:prstGeom prst="line">
            <a:avLst/>
          </a:prstGeom>
          <a:noFill/>
          <a:ln w="28575" cap="flat" cmpd="sng">
            <a:solidFill>
              <a:srgbClr val="385D8A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8" name="Google Shape;1032;p67"/>
          <p:cNvSpPr/>
          <p:nvPr/>
        </p:nvSpPr>
        <p:spPr>
          <a:xfrm>
            <a:off x="5983533" y="1692059"/>
            <a:ext cx="388830" cy="387624"/>
          </a:xfrm>
          <a:prstGeom prst="roundRect">
            <a:avLst/>
          </a:prstGeom>
          <a:solidFill>
            <a:schemeClr val="bg1"/>
          </a:solidFill>
          <a:ln w="28575" cap="flat" cmpd="sng">
            <a:solidFill>
              <a:srgbClr val="385D8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12523" tIns="112523" rIns="112523" bIns="112523" anchor="ctr" anchorCtr="0">
            <a:noAutofit/>
          </a:bodyPr>
          <a:lstStyle/>
          <a:p>
            <a:pPr algn="ctr" defTabSz="2491588"/>
            <a:endParaRPr sz="2000" dirty="0">
              <a:solidFill>
                <a:prstClr val="black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35" name="Google Shape;1032;p67"/>
          <p:cNvSpPr/>
          <p:nvPr/>
        </p:nvSpPr>
        <p:spPr>
          <a:xfrm>
            <a:off x="5979478" y="2758229"/>
            <a:ext cx="388830" cy="387624"/>
          </a:xfrm>
          <a:prstGeom prst="roundRect">
            <a:avLst/>
          </a:prstGeom>
          <a:solidFill>
            <a:schemeClr val="bg1"/>
          </a:solidFill>
          <a:ln w="28575" cap="flat" cmpd="sng">
            <a:solidFill>
              <a:srgbClr val="385D8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12523" tIns="112523" rIns="112523" bIns="112523" anchor="ctr" anchorCtr="0">
            <a:noAutofit/>
          </a:bodyPr>
          <a:lstStyle/>
          <a:p>
            <a:pPr algn="ctr" defTabSz="2491588"/>
            <a:endParaRPr sz="2000" dirty="0">
              <a:solidFill>
                <a:prstClr val="black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36" name="Google Shape;1032;p67"/>
          <p:cNvSpPr/>
          <p:nvPr/>
        </p:nvSpPr>
        <p:spPr>
          <a:xfrm>
            <a:off x="5979478" y="3823224"/>
            <a:ext cx="388830" cy="387624"/>
          </a:xfrm>
          <a:prstGeom prst="roundRect">
            <a:avLst/>
          </a:prstGeom>
          <a:solidFill>
            <a:schemeClr val="bg1"/>
          </a:solidFill>
          <a:ln w="28575" cap="flat" cmpd="sng">
            <a:solidFill>
              <a:srgbClr val="385D8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12523" tIns="112523" rIns="112523" bIns="112523" anchor="ctr" anchorCtr="0">
            <a:noAutofit/>
          </a:bodyPr>
          <a:lstStyle/>
          <a:p>
            <a:pPr algn="ctr" defTabSz="2491588"/>
            <a:endParaRPr sz="2000" dirty="0">
              <a:solidFill>
                <a:prstClr val="black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37" name="Google Shape;1032;p67"/>
          <p:cNvSpPr/>
          <p:nvPr/>
        </p:nvSpPr>
        <p:spPr>
          <a:xfrm>
            <a:off x="5979478" y="4889171"/>
            <a:ext cx="388830" cy="387624"/>
          </a:xfrm>
          <a:prstGeom prst="roundRect">
            <a:avLst/>
          </a:prstGeom>
          <a:solidFill>
            <a:schemeClr val="bg1"/>
          </a:solidFill>
          <a:ln w="28575" cap="flat" cmpd="sng">
            <a:solidFill>
              <a:srgbClr val="385D8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12523" tIns="112523" rIns="112523" bIns="112523" anchor="ctr" anchorCtr="0">
            <a:noAutofit/>
          </a:bodyPr>
          <a:lstStyle/>
          <a:p>
            <a:pPr algn="ctr" defTabSz="2491588"/>
            <a:endParaRPr sz="2000" dirty="0">
              <a:solidFill>
                <a:prstClr val="black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38" name="Google Shape;1032;p67"/>
          <p:cNvSpPr/>
          <p:nvPr/>
        </p:nvSpPr>
        <p:spPr>
          <a:xfrm>
            <a:off x="5979478" y="5955118"/>
            <a:ext cx="388830" cy="387624"/>
          </a:xfrm>
          <a:prstGeom prst="roundRect">
            <a:avLst/>
          </a:prstGeom>
          <a:solidFill>
            <a:schemeClr val="bg1"/>
          </a:solidFill>
          <a:ln w="28575" cap="flat" cmpd="sng">
            <a:solidFill>
              <a:srgbClr val="385D8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12523" tIns="112523" rIns="112523" bIns="112523" anchor="ctr" anchorCtr="0">
            <a:noAutofit/>
          </a:bodyPr>
          <a:lstStyle/>
          <a:p>
            <a:pPr algn="ctr" defTabSz="2491588"/>
            <a:endParaRPr sz="2000" dirty="0">
              <a:solidFill>
                <a:prstClr val="black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457" y="1151207"/>
            <a:ext cx="1424596" cy="14245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cxnSp>
        <p:nvCxnSpPr>
          <p:cNvPr id="10" name="Прямая соединительная линия 9"/>
          <p:cNvCxnSpPr/>
          <p:nvPr/>
        </p:nvCxnSpPr>
        <p:spPr>
          <a:xfrm>
            <a:off x="1963904" y="1926808"/>
            <a:ext cx="3340980" cy="0"/>
          </a:xfrm>
          <a:prstGeom prst="line">
            <a:avLst/>
          </a:prstGeom>
          <a:ln w="34925">
            <a:solidFill>
              <a:srgbClr val="385D8A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2" name="Группа 61"/>
          <p:cNvGrpSpPr/>
          <p:nvPr/>
        </p:nvGrpSpPr>
        <p:grpSpPr>
          <a:xfrm>
            <a:off x="368240" y="2907818"/>
            <a:ext cx="5378103" cy="871490"/>
            <a:chOff x="425390" y="2842288"/>
            <a:chExt cx="5378103" cy="871490"/>
          </a:xfrm>
        </p:grpSpPr>
        <p:sp>
          <p:nvSpPr>
            <p:cNvPr id="53" name="Скругленный прямоугольник 52"/>
            <p:cNvSpPr/>
            <p:nvPr/>
          </p:nvSpPr>
          <p:spPr>
            <a:xfrm>
              <a:off x="425390" y="2842288"/>
              <a:ext cx="5378103" cy="871490"/>
            </a:xfrm>
            <a:prstGeom prst="roundRect">
              <a:avLst/>
            </a:prstGeom>
            <a:no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600" b="1" dirty="0" smtClean="0">
                  <a:solidFill>
                    <a:srgbClr val="11437F"/>
                  </a:solidFill>
                  <a:latin typeface="Segoe UI Light" panose="020B0502040204020203" pitchFamily="34" charset="0"/>
                  <a:ea typeface="+mj-ea"/>
                  <a:cs typeface="Segoe UI Light" panose="020B0502040204020203" pitchFamily="34" charset="0"/>
                </a:rPr>
                <a:t>Количество учреждений по типам </a:t>
              </a:r>
            </a:p>
            <a:p>
              <a:pPr algn="ctr"/>
              <a:endParaRPr lang="ru-RU" sz="500" b="1" dirty="0" smtClean="0">
                <a:solidFill>
                  <a:srgbClr val="11437F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endParaRPr>
            </a:p>
            <a:p>
              <a:pPr algn="ctr"/>
              <a:r>
                <a:rPr lang="ru-RU" sz="1500" b="1" dirty="0" smtClean="0">
                  <a:solidFill>
                    <a:schemeClr val="accent1">
                      <a:lumMod val="75000"/>
                    </a:schemeClr>
                  </a:solidFill>
                  <a:latin typeface="Segoe UI Light" panose="020B0502040204020203" pitchFamily="34" charset="0"/>
                  <a:ea typeface="+mj-ea"/>
                  <a:cs typeface="Segoe UI Light" panose="020B0502040204020203" pitchFamily="34" charset="0"/>
                </a:rPr>
                <a:t>казенные        бюджетные	  автономные</a:t>
              </a:r>
            </a:p>
            <a:p>
              <a:pPr>
                <a:lnSpc>
                  <a:spcPct val="150000"/>
                </a:lnSpc>
              </a:pPr>
              <a:r>
                <a:rPr lang="ru-RU" sz="2000" b="1" dirty="0" smtClean="0">
                  <a:solidFill>
                    <a:srgbClr val="FF0000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           </a:t>
              </a:r>
              <a:r>
                <a:rPr lang="en-US" sz="2000" b="1" dirty="0" smtClean="0">
                  <a:solidFill>
                    <a:schemeClr val="accent6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334</a:t>
              </a:r>
              <a:r>
                <a:rPr lang="ru-RU" sz="2000" b="1" dirty="0" smtClean="0">
                  <a:solidFill>
                    <a:schemeClr val="accent6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  </a:t>
              </a:r>
              <a:r>
                <a:rPr lang="en-US" sz="2000" b="1" dirty="0" smtClean="0">
                  <a:solidFill>
                    <a:schemeClr val="accent6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956</a:t>
              </a:r>
              <a:r>
                <a:rPr lang="ru-RU" sz="2000" b="1" dirty="0" smtClean="0">
                  <a:solidFill>
                    <a:schemeClr val="accent6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</a:t>
              </a:r>
              <a:r>
                <a:rPr lang="en-US" sz="2000" b="1" dirty="0" smtClean="0">
                  <a:solidFill>
                    <a:schemeClr val="accent6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</a:t>
              </a:r>
              <a:r>
                <a:rPr lang="ru-RU" sz="2000" b="1" dirty="0" smtClean="0">
                  <a:solidFill>
                    <a:schemeClr val="accent6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</a:t>
              </a:r>
              <a:r>
                <a:rPr lang="en-US" sz="2000" b="1" dirty="0" smtClean="0">
                  <a:solidFill>
                    <a:schemeClr val="accent6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2000" b="1" dirty="0" smtClean="0">
                  <a:solidFill>
                    <a:schemeClr val="accent6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="1" dirty="0" smtClean="0">
                  <a:solidFill>
                    <a:schemeClr val="accent6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233</a:t>
              </a:r>
              <a:endParaRPr lang="ru-RU" sz="20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52" name="Прямая соединительная линия 51"/>
            <p:cNvCxnSpPr/>
            <p:nvPr/>
          </p:nvCxnSpPr>
          <p:spPr>
            <a:xfrm>
              <a:off x="774146" y="3326824"/>
              <a:ext cx="4707083" cy="0"/>
            </a:xfrm>
            <a:prstGeom prst="line">
              <a:avLst/>
            </a:prstGeom>
            <a:ln w="34925">
              <a:solidFill>
                <a:srgbClr val="385D8A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9" name="Скругленный прямоугольник 58"/>
          <p:cNvSpPr/>
          <p:nvPr/>
        </p:nvSpPr>
        <p:spPr>
          <a:xfrm>
            <a:off x="232772" y="5535920"/>
            <a:ext cx="5186688" cy="871490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rgbClr val="11437F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rPr>
              <a:t>                </a:t>
            </a:r>
            <a:endParaRPr lang="ru-RU" sz="2000" b="1" dirty="0">
              <a:solidFill>
                <a:srgbClr val="FF0000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grpSp>
        <p:nvGrpSpPr>
          <p:cNvPr id="63" name="Группа 62"/>
          <p:cNvGrpSpPr/>
          <p:nvPr/>
        </p:nvGrpSpPr>
        <p:grpSpPr>
          <a:xfrm>
            <a:off x="368241" y="4210848"/>
            <a:ext cx="5378103" cy="871490"/>
            <a:chOff x="418708" y="2833039"/>
            <a:chExt cx="5378103" cy="871490"/>
          </a:xfrm>
        </p:grpSpPr>
        <p:sp>
          <p:nvSpPr>
            <p:cNvPr id="64" name="Скругленный прямоугольник 63"/>
            <p:cNvSpPr/>
            <p:nvPr/>
          </p:nvSpPr>
          <p:spPr>
            <a:xfrm>
              <a:off x="418708" y="2833039"/>
              <a:ext cx="5378103" cy="871490"/>
            </a:xfrm>
            <a:prstGeom prst="roundRect">
              <a:avLst/>
            </a:prstGeom>
            <a:no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600" b="1" dirty="0" smtClean="0">
                  <a:solidFill>
                    <a:srgbClr val="11437F"/>
                  </a:solidFill>
                  <a:latin typeface="Segoe UI Light" panose="020B0502040204020203" pitchFamily="34" charset="0"/>
                  <a:ea typeface="+mj-ea"/>
                  <a:cs typeface="Segoe UI Light" panose="020B0502040204020203" pitchFamily="34" charset="0"/>
                </a:rPr>
                <a:t>Полнота размещения информации на сайте</a:t>
              </a:r>
              <a:r>
                <a:rPr lang="ru-RU" sz="1600" b="1" u="sng" dirty="0" smtClean="0">
                  <a:solidFill>
                    <a:srgbClr val="11437F"/>
                  </a:solidFill>
                  <a:latin typeface="Segoe UI Light" panose="020B0502040204020203" pitchFamily="34" charset="0"/>
                  <a:ea typeface="+mj-ea"/>
                  <a:cs typeface="Segoe UI Light" panose="020B0502040204020203" pitchFamily="34" charset="0"/>
                </a:rPr>
                <a:t> </a:t>
              </a:r>
              <a:endParaRPr lang="ru-RU" sz="1600" b="1" dirty="0">
                <a:solidFill>
                  <a:srgbClr val="11437F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  <a:p>
              <a:pPr algn="ctr"/>
              <a:endParaRPr lang="ru-RU" sz="500" b="1" dirty="0" smtClean="0">
                <a:solidFill>
                  <a:srgbClr val="11437F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endParaRPr>
            </a:p>
            <a:p>
              <a:pPr algn="ctr"/>
              <a:r>
                <a:rPr lang="ru-RU" sz="1500" b="1" dirty="0" smtClean="0">
                  <a:solidFill>
                    <a:schemeClr val="accent1">
                      <a:lumMod val="75000"/>
                    </a:schemeClr>
                  </a:solidFill>
                  <a:latin typeface="Segoe UI Light" panose="020B0502040204020203" pitchFamily="34" charset="0"/>
                  <a:ea typeface="+mj-ea"/>
                  <a:cs typeface="Segoe UI Light" panose="020B0502040204020203" pitchFamily="34" charset="0"/>
                </a:rPr>
                <a:t> полное размещение        более 50%	  </a:t>
              </a:r>
              <a:r>
                <a:rPr lang="ru-RU" sz="1500" b="1" u="sng" dirty="0" smtClean="0">
                  <a:solidFill>
                    <a:schemeClr val="accent1">
                      <a:lumMod val="75000"/>
                    </a:schemeClr>
                  </a:solidFill>
                  <a:latin typeface="Segoe UI Light" panose="020B0502040204020203" pitchFamily="34" charset="0"/>
                  <a:ea typeface="+mj-ea"/>
                  <a:cs typeface="Segoe UI Light" panose="020B0502040204020203" pitchFamily="34" charset="0"/>
                </a:rPr>
                <a:t>менее 50%</a:t>
              </a:r>
              <a:endParaRPr lang="ru-RU" sz="1500" b="1" dirty="0" smtClean="0">
                <a:solidFill>
                  <a:schemeClr val="accent1">
                    <a:lumMod val="75000"/>
                  </a:schemeClr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endParaRPr>
            </a:p>
            <a:p>
              <a:pPr>
                <a:lnSpc>
                  <a:spcPct val="150000"/>
                </a:lnSpc>
              </a:pPr>
              <a:r>
                <a:rPr lang="ru-RU" sz="2000" b="1" dirty="0" smtClean="0">
                  <a:solidFill>
                    <a:srgbClr val="FF0000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         </a:t>
              </a:r>
              <a:r>
                <a:rPr lang="ru-RU" sz="2000" b="1" dirty="0" smtClean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1335                        145            </a:t>
              </a:r>
              <a:r>
                <a:rPr lang="en-US" sz="2000" b="1" dirty="0" smtClean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</a:t>
              </a:r>
              <a:r>
                <a:rPr lang="ru-RU" sz="20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43</a:t>
              </a:r>
              <a:endPara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65" name="Прямая соединительная линия 64"/>
            <p:cNvCxnSpPr/>
            <p:nvPr/>
          </p:nvCxnSpPr>
          <p:spPr>
            <a:xfrm>
              <a:off x="784958" y="3326824"/>
              <a:ext cx="4707083" cy="0"/>
            </a:xfrm>
            <a:prstGeom prst="line">
              <a:avLst/>
            </a:prstGeom>
            <a:ln w="34925">
              <a:solidFill>
                <a:srgbClr val="385D8A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Заголовок 2"/>
          <p:cNvSpPr txBox="1">
            <a:spLocks/>
          </p:cNvSpPr>
          <p:nvPr/>
        </p:nvSpPr>
        <p:spPr>
          <a:xfrm>
            <a:off x="1856654" y="285152"/>
            <a:ext cx="10090869" cy="27699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00000"/>
              </a:lnSpc>
              <a:spcBef>
                <a:spcPts val="600"/>
              </a:spcBef>
            </a:pPr>
            <a:r>
              <a:rPr lang="ru-RU" sz="1800" b="1" dirty="0" smtClean="0">
                <a:solidFill>
                  <a:schemeClr val="accent5">
                    <a:lumMod val="75000"/>
                  </a:scheme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Количественные показатели полноты размещения  информации учреждениями Хабаровского края</a:t>
            </a:r>
            <a:endParaRPr lang="ru-RU" sz="1800" b="1" dirty="0">
              <a:solidFill>
                <a:schemeClr val="accent5">
                  <a:lumMod val="75000"/>
                </a:schemeClr>
              </a:solidFill>
              <a:latin typeface="Segoe UI Light" panose="020B0502040204020203" pitchFamily="34" charset="0"/>
              <a:ea typeface="Cambria" panose="02040503050406030204" pitchFamily="18" charset="0"/>
              <a:cs typeface="Segoe UI Light" panose="020B0502040204020203" pitchFamily="34" charset="0"/>
            </a:endParaRPr>
          </a:p>
        </p:txBody>
      </p:sp>
      <p:sp>
        <p:nvSpPr>
          <p:cNvPr id="109" name="Google Shape;1032;p67"/>
          <p:cNvSpPr/>
          <p:nvPr/>
        </p:nvSpPr>
        <p:spPr>
          <a:xfrm>
            <a:off x="7105779" y="1286495"/>
            <a:ext cx="4520980" cy="577010"/>
          </a:xfrm>
          <a:prstGeom prst="roundRect">
            <a:avLst/>
          </a:prstGeom>
          <a:noFill/>
          <a:ln w="28575" cap="flat" cmpd="sng">
            <a:solidFill>
              <a:srgbClr val="385D8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12523" tIns="112523" rIns="112523" bIns="112523" anchor="ctr" anchorCtr="0">
            <a:no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600" b="1" dirty="0">
                <a:solidFill>
                  <a:srgbClr val="11437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Количественные </a:t>
            </a:r>
            <a:r>
              <a:rPr lang="ru-RU" altLang="ru-RU" sz="1600" b="1" dirty="0" smtClean="0">
                <a:solidFill>
                  <a:srgbClr val="11437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показатели 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sz="1600" b="1" dirty="0">
                <a:solidFill>
                  <a:srgbClr val="11437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н</a:t>
            </a:r>
            <a:r>
              <a:rPr lang="ru-RU" sz="1600" b="1" dirty="0" smtClean="0">
                <a:solidFill>
                  <a:srgbClr val="11437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а 1 июля </a:t>
            </a:r>
            <a:r>
              <a:rPr lang="ru-RU" sz="1600" b="1" dirty="0">
                <a:solidFill>
                  <a:srgbClr val="11437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2023 года</a:t>
            </a:r>
            <a:r>
              <a:rPr lang="ru-RU" altLang="ru-RU" sz="1600" b="1" dirty="0">
                <a:solidFill>
                  <a:srgbClr val="11437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</a:p>
        </p:txBody>
      </p:sp>
      <p:grpSp>
        <p:nvGrpSpPr>
          <p:cNvPr id="132" name="Группа 131"/>
          <p:cNvGrpSpPr/>
          <p:nvPr/>
        </p:nvGrpSpPr>
        <p:grpSpPr>
          <a:xfrm>
            <a:off x="6995605" y="2394977"/>
            <a:ext cx="4622416" cy="3941710"/>
            <a:chOff x="600661" y="3490046"/>
            <a:chExt cx="4528199" cy="2934566"/>
          </a:xfrm>
        </p:grpSpPr>
        <p:sp>
          <p:nvSpPr>
            <p:cNvPr id="133" name="Google Shape;1032;p67"/>
            <p:cNvSpPr/>
            <p:nvPr/>
          </p:nvSpPr>
          <p:spPr>
            <a:xfrm>
              <a:off x="600661" y="3490046"/>
              <a:ext cx="4515625" cy="955141"/>
            </a:xfrm>
            <a:prstGeom prst="roundRect">
              <a:avLst/>
            </a:prstGeom>
            <a:solidFill>
              <a:schemeClr val="bg1"/>
            </a:solidFill>
            <a:ln w="28575" cap="flat" cmpd="sng">
              <a:solidFill>
                <a:srgbClr val="385D8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12523" tIns="112523" rIns="112523" bIns="112523" anchor="ctr" anchorCtr="0">
              <a:noAutofit/>
            </a:bodyPr>
            <a:lstStyle/>
            <a:p>
              <a:pPr>
                <a:spcBef>
                  <a:spcPct val="0"/>
                </a:spcBef>
              </a:pPr>
              <a:r>
                <a:rPr lang="ru-RU" sz="1400" b="1" dirty="0" smtClean="0">
                  <a:solidFill>
                    <a:srgbClr val="11437F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 </a:t>
              </a:r>
              <a:endParaRPr lang="ru-RU" sz="1400" b="1" dirty="0">
                <a:solidFill>
                  <a:srgbClr val="11437F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134" name="Google Shape;1032;p67"/>
            <p:cNvSpPr/>
            <p:nvPr/>
          </p:nvSpPr>
          <p:spPr>
            <a:xfrm>
              <a:off x="1543050" y="4696371"/>
              <a:ext cx="3224893" cy="497201"/>
            </a:xfrm>
            <a:prstGeom prst="roundRect">
              <a:avLst>
                <a:gd name="adj" fmla="val 21204"/>
              </a:avLst>
            </a:prstGeom>
            <a:solidFill>
              <a:schemeClr val="bg1"/>
            </a:solidFill>
            <a:ln w="28575" cap="flat" cmpd="sng">
              <a:solidFill>
                <a:srgbClr val="385D8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12523" tIns="112523" rIns="112523" bIns="112523" anchor="ctr" anchorCtr="0">
              <a:noAutofit/>
            </a:bodyPr>
            <a:lstStyle/>
            <a:p>
              <a:pPr algn="r" defTabSz="2491588"/>
              <a:r>
                <a:rPr lang="ru-RU" sz="1400" dirty="0" smtClean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по федеральным учреждениям: </a:t>
              </a:r>
              <a:r>
                <a:rPr lang="ru-RU" sz="1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72,1%</a:t>
              </a:r>
            </a:p>
          </p:txBody>
        </p:sp>
        <p:sp>
          <p:nvSpPr>
            <p:cNvPr id="135" name="Прямоугольник 134"/>
            <p:cNvSpPr/>
            <p:nvPr/>
          </p:nvSpPr>
          <p:spPr>
            <a:xfrm>
              <a:off x="626356" y="3667305"/>
              <a:ext cx="4502504" cy="43535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ct val="0"/>
                </a:spcBef>
              </a:pPr>
              <a:r>
                <a:rPr lang="ru-RU" sz="1600" dirty="0" smtClean="0">
                  <a:latin typeface="Segoe UI Light" panose="020B0502040204020203" pitchFamily="34" charset="0"/>
                  <a:cs typeface="Segoe UI Light" panose="020B0502040204020203" pitchFamily="34" charset="0"/>
                </a:rPr>
                <a:t>Полное размещение информации обеспечили </a:t>
              </a:r>
              <a:r>
                <a:rPr lang="ru-RU" sz="1400" dirty="0" smtClean="0">
                  <a:latin typeface="Segoe UI Light" panose="020B0502040204020203" pitchFamily="34" charset="0"/>
                  <a:cs typeface="Segoe UI Light" panose="020B0502040204020203" pitchFamily="34" charset="0"/>
                </a:rPr>
                <a:t> </a:t>
              </a:r>
              <a:r>
                <a:rPr lang="ru-RU" sz="1600" b="1" dirty="0" smtClean="0">
                  <a:solidFill>
                    <a:schemeClr val="accent6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87,7% учреждений</a:t>
              </a:r>
              <a:endParaRPr lang="ru-RU" sz="16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6" name="Google Shape;1032;p67"/>
            <p:cNvSpPr/>
            <p:nvPr/>
          </p:nvSpPr>
          <p:spPr>
            <a:xfrm>
              <a:off x="1543050" y="5313329"/>
              <a:ext cx="3224893" cy="497201"/>
            </a:xfrm>
            <a:prstGeom prst="roundRect">
              <a:avLst>
                <a:gd name="adj" fmla="val 21204"/>
              </a:avLst>
            </a:prstGeom>
            <a:solidFill>
              <a:schemeClr val="bg1"/>
            </a:solidFill>
            <a:ln w="28575" cap="flat" cmpd="sng">
              <a:solidFill>
                <a:srgbClr val="385D8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12523" tIns="112523" rIns="112523" bIns="112523" anchor="ctr" anchorCtr="0">
              <a:noAutofit/>
            </a:bodyPr>
            <a:lstStyle/>
            <a:p>
              <a:pPr algn="r" defTabSz="2491588"/>
              <a:r>
                <a:rPr lang="ru-RU" sz="1400" dirty="0" smtClean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по </a:t>
              </a:r>
              <a:r>
                <a:rPr lang="ru-RU" sz="140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учреждениям </a:t>
              </a:r>
              <a:r>
                <a:rPr lang="ru-RU" sz="1400" dirty="0" smtClean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 субъектов РФ: </a:t>
              </a:r>
              <a:r>
                <a:rPr lang="ru-RU" sz="1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96,4%</a:t>
              </a:r>
            </a:p>
          </p:txBody>
        </p:sp>
        <p:sp>
          <p:nvSpPr>
            <p:cNvPr id="137" name="Google Shape;1032;p67"/>
            <p:cNvSpPr/>
            <p:nvPr/>
          </p:nvSpPr>
          <p:spPr>
            <a:xfrm>
              <a:off x="1543049" y="5927411"/>
              <a:ext cx="3224894" cy="497201"/>
            </a:xfrm>
            <a:prstGeom prst="roundRect">
              <a:avLst>
                <a:gd name="adj" fmla="val 21204"/>
              </a:avLst>
            </a:prstGeom>
            <a:solidFill>
              <a:schemeClr val="bg1"/>
            </a:solidFill>
            <a:ln w="28575" cap="flat" cmpd="sng">
              <a:solidFill>
                <a:srgbClr val="385D8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12523" tIns="112523" rIns="112523" bIns="112523" anchor="ctr" anchorCtr="0">
              <a:noAutofit/>
            </a:bodyPr>
            <a:lstStyle/>
            <a:p>
              <a:pPr algn="r" defTabSz="2491588"/>
              <a:r>
                <a:rPr lang="ru-RU" sz="1400" dirty="0" smtClean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по муниципальным учреждениям: </a:t>
              </a:r>
              <a:r>
                <a:rPr lang="ru-RU" sz="14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86,4%</a:t>
              </a:r>
            </a:p>
          </p:txBody>
        </p:sp>
        <p:cxnSp>
          <p:nvCxnSpPr>
            <p:cNvPr id="138" name="Соединительная линия уступом 137"/>
            <p:cNvCxnSpPr/>
            <p:nvPr/>
          </p:nvCxnSpPr>
          <p:spPr>
            <a:xfrm rot="10800000">
              <a:off x="1153567" y="4460480"/>
              <a:ext cx="389483" cy="484491"/>
            </a:xfrm>
            <a:prstGeom prst="bentConnector2">
              <a:avLst/>
            </a:prstGeom>
            <a:ln w="28575">
              <a:solidFill>
                <a:srgbClr val="385D8A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Соединительная линия уступом 138"/>
            <p:cNvCxnSpPr/>
            <p:nvPr/>
          </p:nvCxnSpPr>
          <p:spPr>
            <a:xfrm rot="16200000" flipV="1">
              <a:off x="785904" y="4817949"/>
              <a:ext cx="1124810" cy="389483"/>
            </a:xfrm>
            <a:prstGeom prst="bentConnector3">
              <a:avLst>
                <a:gd name="adj1" fmla="val -234"/>
              </a:avLst>
            </a:prstGeom>
            <a:ln w="28575">
              <a:solidFill>
                <a:srgbClr val="385D8A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Соединительная линия уступом 139"/>
            <p:cNvCxnSpPr/>
            <p:nvPr/>
          </p:nvCxnSpPr>
          <p:spPr>
            <a:xfrm rot="16200000" flipV="1">
              <a:off x="785904" y="5418864"/>
              <a:ext cx="1124810" cy="389483"/>
            </a:xfrm>
            <a:prstGeom prst="bentConnector3">
              <a:avLst>
                <a:gd name="adj1" fmla="val -234"/>
              </a:avLst>
            </a:prstGeom>
            <a:ln w="28575">
              <a:solidFill>
                <a:srgbClr val="385D8A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54627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7186"/>
            <a:ext cx="1402441" cy="548985"/>
          </a:xfrm>
          <a:prstGeom prst="rect">
            <a:avLst/>
          </a:prstGeom>
        </p:spPr>
      </p:pic>
      <p:sp>
        <p:nvSpPr>
          <p:cNvPr id="6" name="Заголовок 2"/>
          <p:cNvSpPr txBox="1">
            <a:spLocks/>
          </p:cNvSpPr>
          <p:nvPr/>
        </p:nvSpPr>
        <p:spPr>
          <a:xfrm>
            <a:off x="1507707" y="237562"/>
            <a:ext cx="10393704" cy="553998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sz="1800" dirty="0">
                <a:solidFill>
                  <a:schemeClr val="accent5">
                    <a:lumMod val="75000"/>
                  </a:scheme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Ответственность за неразмещение сведений на официальном </a:t>
            </a:r>
            <a:r>
              <a:rPr lang="ru-RU" sz="1800" dirty="0" smtClean="0">
                <a:solidFill>
                  <a:schemeClr val="accent5">
                    <a:lumMod val="75000"/>
                  </a:scheme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сайте </a:t>
            </a:r>
            <a:endParaRPr lang="ru-RU" sz="1800" dirty="0">
              <a:solidFill>
                <a:schemeClr val="accent5">
                  <a:lumMod val="75000"/>
                </a:schemeClr>
              </a:solidFill>
              <a:latin typeface="Segoe UI Light" panose="020B0502040204020203" pitchFamily="34" charset="0"/>
              <a:ea typeface="Cambria" panose="02040503050406030204" pitchFamily="18" charset="0"/>
              <a:cs typeface="Segoe UI Light" panose="020B0502040204020203" pitchFamily="34" charset="0"/>
            </a:endParaRPr>
          </a:p>
          <a:p>
            <a:r>
              <a:rPr lang="ru-RU" sz="1800" dirty="0">
                <a:solidFill>
                  <a:schemeClr val="accent5">
                    <a:lumMod val="75000"/>
                  </a:scheme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в сети «Интернет» bus.gov.ru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448800" y="6510679"/>
            <a:ext cx="2743200" cy="365125"/>
          </a:xfrm>
        </p:spPr>
        <p:txBody>
          <a:bodyPr/>
          <a:lstStyle/>
          <a:p>
            <a:fld id="{B6F15528-21DE-4FAA-801E-634DDDAF4B2B}" type="slidenum">
              <a:rPr lang="ru-RU" smtClean="0">
                <a:solidFill>
                  <a:schemeClr val="tx1"/>
                </a:solidFill>
              </a:rPr>
              <a:pPr/>
              <a:t>7</a:t>
            </a:fld>
            <a:endParaRPr lang="ru-RU" dirty="0">
              <a:solidFill>
                <a:schemeClr val="tx1"/>
              </a:solidFill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481462" y="1062341"/>
            <a:ext cx="11324095" cy="5823066"/>
            <a:chOff x="481462" y="1062341"/>
            <a:chExt cx="11324095" cy="5823066"/>
          </a:xfrm>
        </p:grpSpPr>
        <p:grpSp>
          <p:nvGrpSpPr>
            <p:cNvPr id="21" name="Группа 20"/>
            <p:cNvGrpSpPr/>
            <p:nvPr/>
          </p:nvGrpSpPr>
          <p:grpSpPr>
            <a:xfrm>
              <a:off x="481462" y="1062341"/>
              <a:ext cx="11166251" cy="2342906"/>
              <a:chOff x="481462" y="1062341"/>
              <a:chExt cx="11166251" cy="2342906"/>
            </a:xfrm>
          </p:grpSpPr>
          <p:sp>
            <p:nvSpPr>
              <p:cNvPr id="7" name="Прямоугольник 6"/>
              <p:cNvSpPr/>
              <p:nvPr/>
            </p:nvSpPr>
            <p:spPr>
              <a:xfrm>
                <a:off x="6531428" y="1062341"/>
                <a:ext cx="5116285" cy="2342906"/>
              </a:xfrm>
              <a:prstGeom prst="rect">
                <a:avLst/>
              </a:prstGeom>
              <a:noFill/>
              <a:ln w="952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/>
                <a:r>
                  <a:rPr lang="ru-RU" sz="1600" dirty="0">
                    <a:solidFill>
                      <a:schemeClr val="tx1"/>
                    </a:solidFill>
                  </a:rPr>
                  <a:t>Нарушение порядка обеспечения открытости и доступности сведений, содержащихся в документах, а также самих документов государственных учреждений путем размещения на официальном сайте в информационно-телекоммуникационной сети </a:t>
                </a:r>
                <a:r>
                  <a:rPr lang="ru-RU" sz="1600" dirty="0" smtClean="0">
                    <a:solidFill>
                      <a:schemeClr val="tx1"/>
                    </a:solidFill>
                  </a:rPr>
                  <a:t>«Интернет» (</a:t>
                </a:r>
                <a:r>
                  <a:rPr lang="ru-RU" sz="1600" dirty="0">
                    <a:solidFill>
                      <a:schemeClr val="tx1"/>
                    </a:solidFill>
                  </a:rPr>
                  <a:t>код нарушения - </a:t>
                </a:r>
                <a:r>
                  <a:rPr lang="ru-RU" sz="1600" dirty="0">
                    <a:solidFill>
                      <a:schemeClr val="tx1"/>
                    </a:solidFill>
                    <a:hlinkClick r:id="rId4"/>
                  </a:rPr>
                  <a:t>07 07 01 00 01 </a:t>
                </a:r>
                <a:r>
                  <a:rPr lang="ru-RU" sz="1600" dirty="0" smtClean="0">
                    <a:solidFill>
                      <a:schemeClr val="tx1"/>
                    </a:solidFill>
                    <a:hlinkClick r:id="rId4"/>
                  </a:rPr>
                  <a:t>06</a:t>
                </a:r>
                <a:r>
                  <a:rPr lang="ru-RU" sz="1600" dirty="0" smtClean="0">
                    <a:solidFill>
                      <a:schemeClr val="tx1"/>
                    </a:solidFill>
                  </a:rPr>
                  <a:t>)*</a:t>
                </a:r>
              </a:p>
              <a:p>
                <a:pPr algn="just"/>
                <a:r>
                  <a:rPr lang="ru-RU" sz="1600" dirty="0" smtClean="0">
                    <a:solidFill>
                      <a:schemeClr val="tx1"/>
                    </a:solidFill>
                  </a:rPr>
                  <a:t>--------------------------------</a:t>
                </a:r>
                <a:endParaRPr lang="ru-RU" sz="1600" dirty="0">
                  <a:solidFill>
                    <a:schemeClr val="tx1"/>
                  </a:solidFill>
                </a:endParaRPr>
              </a:p>
              <a:p>
                <a:pPr algn="just"/>
                <a:r>
                  <a:rPr lang="ru-RU" sz="1200" dirty="0" smtClean="0">
                    <a:solidFill>
                      <a:schemeClr val="tx1"/>
                    </a:solidFill>
                  </a:rPr>
                  <a:t>*</a:t>
                </a:r>
                <a:r>
                  <a:rPr lang="ru-RU" sz="1200" dirty="0" smtClean="0">
                    <a:solidFill>
                      <a:schemeClr val="tx1"/>
                    </a:solidFill>
                    <a:hlinkClick r:id="rId5"/>
                  </a:rPr>
                  <a:t>Классификатор</a:t>
                </a:r>
                <a:r>
                  <a:rPr lang="ru-RU" sz="1200" dirty="0" smtClean="0">
                    <a:solidFill>
                      <a:schemeClr val="tx1"/>
                    </a:solidFill>
                  </a:rPr>
                  <a:t> </a:t>
                </a:r>
                <a:r>
                  <a:rPr lang="ru-RU" sz="1200" dirty="0">
                    <a:solidFill>
                      <a:schemeClr val="tx1"/>
                    </a:solidFill>
                  </a:rPr>
                  <a:t>нарушений (рисков), выявляемых Федеральным казначейством в ходе осуществления контроля в финансово-бюджетной сфере, утв. Казначейством России </a:t>
                </a:r>
                <a:r>
                  <a:rPr lang="ru-RU" sz="1200" dirty="0" smtClean="0">
                    <a:solidFill>
                      <a:schemeClr val="tx1"/>
                    </a:solidFill>
                  </a:rPr>
                  <a:t>19.12.2017</a:t>
                </a:r>
                <a:endParaRPr lang="ru-RU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" name="Прямоугольник 12"/>
              <p:cNvSpPr/>
              <p:nvPr/>
            </p:nvSpPr>
            <p:spPr>
              <a:xfrm>
                <a:off x="712105" y="1282033"/>
                <a:ext cx="4883151" cy="1624449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dirty="0" smtClean="0">
                    <a:solidFill>
                      <a:schemeClr val="tx1"/>
                    </a:solidFill>
                  </a:rPr>
                  <a:t>При отсутствии </a:t>
                </a:r>
                <a:r>
                  <a:rPr lang="ru-RU" dirty="0">
                    <a:solidFill>
                      <a:schemeClr val="tx1"/>
                    </a:solidFill>
                  </a:rPr>
                  <a:t>на сайте bus.gov.ru актуальной информации контролирующие </a:t>
                </a:r>
                <a:r>
                  <a:rPr lang="ru-RU" dirty="0" smtClean="0">
                    <a:solidFill>
                      <a:schemeClr val="tx1"/>
                    </a:solidFill>
                  </a:rPr>
                  <a:t>органы могут </a:t>
                </a:r>
                <a:r>
                  <a:rPr lang="ru-RU" dirty="0">
                    <a:solidFill>
                      <a:schemeClr val="tx1"/>
                    </a:solidFill>
                  </a:rPr>
                  <a:t>при проверках </a:t>
                </a:r>
                <a:r>
                  <a:rPr lang="ru-RU" b="1" dirty="0" smtClean="0">
                    <a:solidFill>
                      <a:schemeClr val="tx1"/>
                    </a:solidFill>
                  </a:rPr>
                  <a:t>выдавать </a:t>
                </a:r>
                <a:r>
                  <a:rPr lang="ru-RU" b="1" dirty="0">
                    <a:solidFill>
                      <a:schemeClr val="tx1"/>
                    </a:solidFill>
                  </a:rPr>
                  <a:t>предписание </a:t>
                </a:r>
                <a:r>
                  <a:rPr lang="ru-RU" b="1" dirty="0" smtClean="0">
                    <a:solidFill>
                      <a:schemeClr val="tx1"/>
                    </a:solidFill>
                  </a:rPr>
                  <a:t/>
                </a:r>
                <a:br>
                  <a:rPr lang="ru-RU" b="1" dirty="0" smtClean="0">
                    <a:solidFill>
                      <a:schemeClr val="tx1"/>
                    </a:solidFill>
                  </a:rPr>
                </a:br>
                <a:r>
                  <a:rPr lang="ru-RU" b="1" dirty="0" smtClean="0">
                    <a:solidFill>
                      <a:schemeClr val="tx1"/>
                    </a:solidFill>
                  </a:rPr>
                  <a:t>об </a:t>
                </a:r>
                <a:r>
                  <a:rPr lang="ru-RU" b="1" dirty="0">
                    <a:solidFill>
                      <a:schemeClr val="tx1"/>
                    </a:solidFill>
                  </a:rPr>
                  <a:t>устранении </a:t>
                </a:r>
                <a:r>
                  <a:rPr lang="ru-RU" b="1" dirty="0" smtClean="0">
                    <a:solidFill>
                      <a:schemeClr val="tx1"/>
                    </a:solidFill>
                  </a:rPr>
                  <a:t>нарушения</a:t>
                </a:r>
                <a:r>
                  <a:rPr lang="ru-RU" dirty="0" smtClean="0">
                    <a:solidFill>
                      <a:schemeClr val="tx1"/>
                    </a:solidFill>
                  </a:rPr>
                  <a:t> </a:t>
                </a:r>
                <a:endParaRPr lang="ru-RU" b="1" dirty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endParaRPr>
              </a:p>
            </p:txBody>
          </p:sp>
          <p:sp>
            <p:nvSpPr>
              <p:cNvPr id="30" name="Стрелка вниз 29"/>
              <p:cNvSpPr/>
              <p:nvPr/>
            </p:nvSpPr>
            <p:spPr>
              <a:xfrm rot="16200000">
                <a:off x="5837345" y="1846607"/>
                <a:ext cx="517310" cy="495300"/>
              </a:xfrm>
              <a:prstGeom prst="downArrow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chemeClr val="tx1"/>
                  </a:solidFill>
                </a:endParaRPr>
              </a:p>
            </p:txBody>
          </p:sp>
          <p:pic>
            <p:nvPicPr>
              <p:cNvPr id="11" name="Picture 2" descr="C:\Users\1\AppData\Local\Microsoft\Windows\Temporary Internet Files\Content.IE5\FUZSU1KV\MC900434750[1].png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1462" y="1103238"/>
                <a:ext cx="461283" cy="3964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8" name="Прямоугольник 7"/>
            <p:cNvSpPr/>
            <p:nvPr/>
          </p:nvSpPr>
          <p:spPr>
            <a:xfrm>
              <a:off x="712104" y="5558121"/>
              <a:ext cx="4883151" cy="10802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indent="342900" algn="just">
                <a:lnSpc>
                  <a:spcPct val="107000"/>
                </a:lnSpc>
                <a:spcBef>
                  <a:spcPts val="1000"/>
                </a:spcBef>
                <a:spcAft>
                  <a:spcPts val="0"/>
                </a:spcAft>
              </a:pPr>
              <a:r>
                <a:rPr lang="ru-RU" sz="1500" dirty="0" smtClean="0"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При отсутствии </a:t>
              </a:r>
              <a:r>
                <a:rPr lang="ru-RU" sz="1500" dirty="0"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правового акта органа-учредителя, которым передается </a:t>
              </a:r>
              <a:r>
                <a:rPr lang="ru-RU" sz="1500" dirty="0" smtClean="0"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полномочие</a:t>
              </a:r>
              <a:r>
                <a:rPr lang="ru-RU" sz="1500" dirty="0"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привлечь руководителя учреждения к ответственности в какой-либо форме </a:t>
              </a:r>
              <a:r>
                <a:rPr lang="ru-RU" sz="1500" dirty="0" smtClean="0"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нельзя.</a:t>
              </a:r>
              <a:endParaRPr lang="ru-RU" sz="15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25" name="Группа 24"/>
            <p:cNvGrpSpPr/>
            <p:nvPr/>
          </p:nvGrpSpPr>
          <p:grpSpPr>
            <a:xfrm>
              <a:off x="481462" y="3457917"/>
              <a:ext cx="11231567" cy="1843425"/>
              <a:chOff x="481462" y="3457917"/>
              <a:chExt cx="11231567" cy="1843425"/>
            </a:xfrm>
          </p:grpSpPr>
          <p:sp>
            <p:nvSpPr>
              <p:cNvPr id="15" name="Прямоугольник 14"/>
              <p:cNvSpPr/>
              <p:nvPr/>
            </p:nvSpPr>
            <p:spPr>
              <a:xfrm>
                <a:off x="6596744" y="3638330"/>
                <a:ext cx="5116285" cy="166301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dirty="0" smtClean="0">
                    <a:solidFill>
                      <a:schemeClr val="tx1"/>
                    </a:solidFill>
                  </a:rPr>
                  <a:t>Своевременное </a:t>
                </a:r>
                <a:r>
                  <a:rPr lang="ru-RU" dirty="0">
                    <a:solidFill>
                      <a:schemeClr val="tx1"/>
                    </a:solidFill>
                  </a:rPr>
                  <a:t>размещение сведений на сайте bus.gov.ru может </a:t>
                </a:r>
                <a:r>
                  <a:rPr lang="ru-RU" dirty="0" smtClean="0">
                    <a:solidFill>
                      <a:schemeClr val="tx1"/>
                    </a:solidFill>
                  </a:rPr>
                  <a:t>быть </a:t>
                </a:r>
                <a:r>
                  <a:rPr lang="ru-RU" b="1" dirty="0">
                    <a:solidFill>
                      <a:schemeClr val="tx1"/>
                    </a:solidFill>
                  </a:rPr>
                  <a:t>одним из критериев эффективности работы </a:t>
                </a:r>
                <a:r>
                  <a:rPr lang="ru-RU" b="1" dirty="0" smtClean="0">
                    <a:solidFill>
                      <a:schemeClr val="tx1"/>
                    </a:solidFill>
                  </a:rPr>
                  <a:t>руководителя</a:t>
                </a:r>
                <a:endParaRPr lang="ru-RU" b="1" dirty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endParaRPr>
              </a:p>
            </p:txBody>
          </p:sp>
          <p:pic>
            <p:nvPicPr>
              <p:cNvPr id="16" name="Picture 2" descr="C:\Users\1\AppData\Local\Microsoft\Windows\Temporary Internet Files\Content.IE5\FUZSU1KV\MC900434750[1].png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1672" y="3457917"/>
                <a:ext cx="461283" cy="3964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7" name="Прямоугольник 16"/>
              <p:cNvSpPr/>
              <p:nvPr/>
            </p:nvSpPr>
            <p:spPr>
              <a:xfrm>
                <a:off x="712104" y="3638330"/>
                <a:ext cx="4883151" cy="166301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dirty="0" smtClean="0">
                    <a:solidFill>
                      <a:schemeClr val="tx1"/>
                    </a:solidFill>
                  </a:rPr>
                  <a:t>В актах органов-учредителей, </a:t>
                </a:r>
                <a:r>
                  <a:rPr lang="ru-RU" dirty="0">
                    <a:solidFill>
                      <a:schemeClr val="tx1"/>
                    </a:solidFill>
                  </a:rPr>
                  <a:t>которые передают полномочие по опубликованию, </a:t>
                </a:r>
                <a:r>
                  <a:rPr lang="ru-RU" dirty="0" smtClean="0">
                    <a:solidFill>
                      <a:schemeClr val="tx1"/>
                    </a:solidFill>
                  </a:rPr>
                  <a:t>нередко </a:t>
                </a:r>
                <a:r>
                  <a:rPr lang="ru-RU" dirty="0">
                    <a:solidFill>
                      <a:schemeClr val="tx1"/>
                    </a:solidFill>
                  </a:rPr>
                  <a:t>упоминается </a:t>
                </a:r>
                <a:r>
                  <a:rPr lang="ru-RU" b="1" dirty="0">
                    <a:solidFill>
                      <a:schemeClr val="tx1"/>
                    </a:solidFill>
                  </a:rPr>
                  <a:t>о персональной ответственности руководителей учреждений </a:t>
                </a:r>
                <a:r>
                  <a:rPr lang="ru-RU" dirty="0">
                    <a:solidFill>
                      <a:schemeClr val="tx1"/>
                    </a:solidFill>
                  </a:rPr>
                  <a:t>за своевременное размещение </a:t>
                </a:r>
                <a:r>
                  <a:rPr lang="ru-RU" dirty="0" smtClean="0">
                    <a:solidFill>
                      <a:schemeClr val="tx1"/>
                    </a:solidFill>
                  </a:rPr>
                  <a:t>документов</a:t>
                </a:r>
                <a:endParaRPr lang="ru-RU" b="1" dirty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endParaRPr>
              </a:p>
            </p:txBody>
          </p:sp>
          <p:pic>
            <p:nvPicPr>
              <p:cNvPr id="14" name="Picture 2" descr="C:\Users\1\AppData\Local\Microsoft\Windows\Temporary Internet Files\Content.IE5\FUZSU1KV\MC900434750[1].png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1462" y="3457917"/>
                <a:ext cx="461283" cy="3964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8" name="Группа 17">
              <a:extLst>
                <a:ext uri="{FF2B5EF4-FFF2-40B4-BE49-F238E27FC236}">
                  <a16:creationId xmlns:a16="http://schemas.microsoft.com/office/drawing/2014/main" xmlns="" id="{82FF1EAB-60BE-4921-9DB0-6EAF6DA317ED}"/>
                </a:ext>
              </a:extLst>
            </p:cNvPr>
            <p:cNvGrpSpPr/>
            <p:nvPr/>
          </p:nvGrpSpPr>
          <p:grpSpPr>
            <a:xfrm>
              <a:off x="578521" y="5595249"/>
              <a:ext cx="270565" cy="213442"/>
              <a:chOff x="7283479" y="5656725"/>
              <a:chExt cx="946123" cy="594239"/>
            </a:xfrm>
          </p:grpSpPr>
          <p:cxnSp>
            <p:nvCxnSpPr>
              <p:cNvPr id="19" name="Прямая соединительная линия 18">
                <a:extLst>
                  <a:ext uri="{FF2B5EF4-FFF2-40B4-BE49-F238E27FC236}">
                    <a16:creationId xmlns:a16="http://schemas.microsoft.com/office/drawing/2014/main" xmlns="" id="{E2AFAE5E-B134-437C-BDF9-2ED47215A7D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594022" y="5656725"/>
                <a:ext cx="635580" cy="589480"/>
              </a:xfrm>
              <a:prstGeom prst="line">
                <a:avLst/>
              </a:prstGeom>
              <a:ln w="111125" cap="rnd">
                <a:solidFill>
                  <a:schemeClr val="accent6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Прямая соединительная линия 19">
                <a:extLst>
                  <a:ext uri="{FF2B5EF4-FFF2-40B4-BE49-F238E27FC236}">
                    <a16:creationId xmlns:a16="http://schemas.microsoft.com/office/drawing/2014/main" xmlns="" id="{A16B6B03-5EC9-44AC-8A10-A314EA71006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83479" y="5901596"/>
                <a:ext cx="304799" cy="349368"/>
              </a:xfrm>
              <a:prstGeom prst="line">
                <a:avLst/>
              </a:prstGeom>
              <a:ln w="101600" cap="rnd">
                <a:solidFill>
                  <a:schemeClr val="accent6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Прямоугольник 9"/>
            <p:cNvSpPr/>
            <p:nvPr/>
          </p:nvSpPr>
          <p:spPr>
            <a:xfrm>
              <a:off x="6596745" y="5558121"/>
              <a:ext cx="5208812" cy="13272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indent="342900" algn="just">
                <a:lnSpc>
                  <a:spcPct val="107000"/>
                </a:lnSpc>
                <a:spcBef>
                  <a:spcPts val="1000"/>
                </a:spcBef>
              </a:pPr>
              <a:r>
                <a:rPr lang="ru-RU" sz="1500" dirty="0" smtClean="0"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За неисполнение обязанности размещения сведений на сайте bus.gov.ru руководителя учреждения (иного должностного лица) можно привлечь к ответственности, как  административной, так и дисциплинарной.</a:t>
              </a:r>
              <a:endParaRPr lang="ru-RU" sz="15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22" name="Группа 21">
              <a:extLst>
                <a:ext uri="{FF2B5EF4-FFF2-40B4-BE49-F238E27FC236}">
                  <a16:creationId xmlns:a16="http://schemas.microsoft.com/office/drawing/2014/main" xmlns="" id="{82FF1EAB-60BE-4921-9DB0-6EAF6DA317ED}"/>
                </a:ext>
              </a:extLst>
            </p:cNvPr>
            <p:cNvGrpSpPr/>
            <p:nvPr/>
          </p:nvGrpSpPr>
          <p:grpSpPr>
            <a:xfrm>
              <a:off x="6371710" y="5806982"/>
              <a:ext cx="0" cy="474197"/>
              <a:chOff x="7770202" y="5683762"/>
              <a:chExt cx="0" cy="616123"/>
            </a:xfrm>
          </p:grpSpPr>
          <p:cxnSp>
            <p:nvCxnSpPr>
              <p:cNvPr id="23" name="Прямая соединительная линия 22">
                <a:extLst>
                  <a:ext uri="{FF2B5EF4-FFF2-40B4-BE49-F238E27FC236}">
                    <a16:creationId xmlns:a16="http://schemas.microsoft.com/office/drawing/2014/main" xmlns="" id="{E2AFAE5E-B134-437C-BDF9-2ED47215A7D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770202" y="5683762"/>
                <a:ext cx="0" cy="405284"/>
              </a:xfrm>
              <a:prstGeom prst="line">
                <a:avLst/>
              </a:prstGeom>
              <a:ln w="111125" cap="rnd">
                <a:solidFill>
                  <a:srgbClr val="C00000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Прямая соединительная линия 23">
                <a:extLst>
                  <a:ext uri="{FF2B5EF4-FFF2-40B4-BE49-F238E27FC236}">
                    <a16:creationId xmlns:a16="http://schemas.microsoft.com/office/drawing/2014/main" xmlns="" id="{A16B6B03-5EC9-44AC-8A10-A314EA71006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770202" y="6293700"/>
                <a:ext cx="0" cy="6185"/>
              </a:xfrm>
              <a:prstGeom prst="line">
                <a:avLst/>
              </a:prstGeom>
              <a:ln w="101600" cap="rnd">
                <a:solidFill>
                  <a:srgbClr val="C00000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010111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179594" y="6220387"/>
            <a:ext cx="2743200" cy="365125"/>
          </a:xfrm>
        </p:spPr>
        <p:txBody>
          <a:bodyPr/>
          <a:lstStyle/>
          <a:p>
            <a:fld id="{B6F15528-21DE-4FAA-801E-634DDDAF4B2B}" type="slidenum">
              <a:rPr lang="ru-RU" smtClean="0">
                <a:latin typeface="Segoe UI Light" panose="020B0502040204020203" pitchFamily="34" charset="0"/>
                <a:cs typeface="Segoe UI Light" panose="020B0502040204020203" pitchFamily="34" charset="0"/>
              </a:rPr>
              <a:pPr/>
              <a:t>8</a:t>
            </a:fld>
            <a:endParaRPr lang="ru-RU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26" name="Рисунок 25">
            <a:extLst>
              <a:ext uri="{FF2B5EF4-FFF2-40B4-BE49-F238E27FC236}">
                <a16:creationId xmlns="" xmlns:a16="http://schemas.microsoft.com/office/drawing/2014/main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7186"/>
            <a:ext cx="1402441" cy="548985"/>
          </a:xfrm>
          <a:prstGeom prst="rect">
            <a:avLst/>
          </a:prstGeom>
        </p:spPr>
      </p:pic>
      <p:sp>
        <p:nvSpPr>
          <p:cNvPr id="3" name="Скругленный прямоугольник 2"/>
          <p:cNvSpPr/>
          <p:nvPr/>
        </p:nvSpPr>
        <p:spPr>
          <a:xfrm>
            <a:off x="1640529" y="1523487"/>
            <a:ext cx="3984173" cy="944505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ru-RU" b="1" dirty="0">
                <a:solidFill>
                  <a:srgbClr val="11437F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rPr>
              <a:t>Количество учреждений на сайте</a:t>
            </a:r>
          </a:p>
          <a:p>
            <a:pPr algn="ctr">
              <a:lnSpc>
                <a:spcPct val="150000"/>
              </a:lnSpc>
            </a:pPr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1523</a:t>
            </a:r>
            <a:endParaRPr lang="ru-RU" sz="2000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7" name="Прямая соединительная линия 26"/>
          <p:cNvCxnSpPr/>
          <p:nvPr/>
        </p:nvCxnSpPr>
        <p:spPr>
          <a:xfrm>
            <a:off x="6173893" y="1189036"/>
            <a:ext cx="1704" cy="5528104"/>
          </a:xfrm>
          <a:prstGeom prst="line">
            <a:avLst/>
          </a:prstGeom>
          <a:noFill/>
          <a:ln w="28575" cap="flat" cmpd="sng">
            <a:solidFill>
              <a:srgbClr val="385D8A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8" name="Google Shape;1032;p67"/>
          <p:cNvSpPr/>
          <p:nvPr/>
        </p:nvSpPr>
        <p:spPr>
          <a:xfrm>
            <a:off x="5983533" y="1692059"/>
            <a:ext cx="388830" cy="387624"/>
          </a:xfrm>
          <a:prstGeom prst="roundRect">
            <a:avLst/>
          </a:prstGeom>
          <a:solidFill>
            <a:schemeClr val="bg1"/>
          </a:solidFill>
          <a:ln w="28575" cap="flat" cmpd="sng">
            <a:solidFill>
              <a:srgbClr val="385D8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12523" tIns="112523" rIns="112523" bIns="112523" anchor="ctr" anchorCtr="0">
            <a:noAutofit/>
          </a:bodyPr>
          <a:lstStyle/>
          <a:p>
            <a:pPr algn="ctr" defTabSz="2491588"/>
            <a:endParaRPr sz="2000" dirty="0">
              <a:solidFill>
                <a:prstClr val="black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35" name="Google Shape;1032;p67"/>
          <p:cNvSpPr/>
          <p:nvPr/>
        </p:nvSpPr>
        <p:spPr>
          <a:xfrm>
            <a:off x="5979478" y="2758229"/>
            <a:ext cx="388830" cy="387624"/>
          </a:xfrm>
          <a:prstGeom prst="roundRect">
            <a:avLst/>
          </a:prstGeom>
          <a:solidFill>
            <a:schemeClr val="bg1"/>
          </a:solidFill>
          <a:ln w="28575" cap="flat" cmpd="sng">
            <a:solidFill>
              <a:srgbClr val="385D8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12523" tIns="112523" rIns="112523" bIns="112523" anchor="ctr" anchorCtr="0">
            <a:noAutofit/>
          </a:bodyPr>
          <a:lstStyle/>
          <a:p>
            <a:pPr algn="ctr" defTabSz="2491588"/>
            <a:endParaRPr sz="2000" dirty="0">
              <a:solidFill>
                <a:prstClr val="black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36" name="Google Shape;1032;p67"/>
          <p:cNvSpPr/>
          <p:nvPr/>
        </p:nvSpPr>
        <p:spPr>
          <a:xfrm>
            <a:off x="5979478" y="3823224"/>
            <a:ext cx="388830" cy="387624"/>
          </a:xfrm>
          <a:prstGeom prst="roundRect">
            <a:avLst/>
          </a:prstGeom>
          <a:solidFill>
            <a:schemeClr val="bg1"/>
          </a:solidFill>
          <a:ln w="28575" cap="flat" cmpd="sng">
            <a:solidFill>
              <a:srgbClr val="385D8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12523" tIns="112523" rIns="112523" bIns="112523" anchor="ctr" anchorCtr="0">
            <a:noAutofit/>
          </a:bodyPr>
          <a:lstStyle/>
          <a:p>
            <a:pPr algn="ctr" defTabSz="2491588"/>
            <a:endParaRPr sz="2000" dirty="0">
              <a:solidFill>
                <a:prstClr val="black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37" name="Google Shape;1032;p67"/>
          <p:cNvSpPr/>
          <p:nvPr/>
        </p:nvSpPr>
        <p:spPr>
          <a:xfrm>
            <a:off x="5979478" y="4889171"/>
            <a:ext cx="388830" cy="387624"/>
          </a:xfrm>
          <a:prstGeom prst="roundRect">
            <a:avLst/>
          </a:prstGeom>
          <a:solidFill>
            <a:schemeClr val="bg1"/>
          </a:solidFill>
          <a:ln w="28575" cap="flat" cmpd="sng">
            <a:solidFill>
              <a:srgbClr val="385D8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12523" tIns="112523" rIns="112523" bIns="112523" anchor="ctr" anchorCtr="0">
            <a:noAutofit/>
          </a:bodyPr>
          <a:lstStyle/>
          <a:p>
            <a:pPr algn="ctr" defTabSz="2491588"/>
            <a:endParaRPr sz="2000" dirty="0">
              <a:solidFill>
                <a:prstClr val="black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38" name="Google Shape;1032;p67"/>
          <p:cNvSpPr/>
          <p:nvPr/>
        </p:nvSpPr>
        <p:spPr>
          <a:xfrm>
            <a:off x="5979478" y="5955118"/>
            <a:ext cx="388830" cy="387624"/>
          </a:xfrm>
          <a:prstGeom prst="roundRect">
            <a:avLst/>
          </a:prstGeom>
          <a:solidFill>
            <a:schemeClr val="bg1"/>
          </a:solidFill>
          <a:ln w="28575" cap="flat" cmpd="sng">
            <a:solidFill>
              <a:srgbClr val="385D8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12523" tIns="112523" rIns="112523" bIns="112523" anchor="ctr" anchorCtr="0">
            <a:noAutofit/>
          </a:bodyPr>
          <a:lstStyle/>
          <a:p>
            <a:pPr algn="ctr" defTabSz="2491588"/>
            <a:endParaRPr sz="2000" dirty="0">
              <a:solidFill>
                <a:prstClr val="black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457" y="1151207"/>
            <a:ext cx="1424596" cy="14245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cxnSp>
        <p:nvCxnSpPr>
          <p:cNvPr id="10" name="Прямая соединительная линия 9"/>
          <p:cNvCxnSpPr/>
          <p:nvPr/>
        </p:nvCxnSpPr>
        <p:spPr>
          <a:xfrm>
            <a:off x="1963904" y="1926808"/>
            <a:ext cx="3340980" cy="0"/>
          </a:xfrm>
          <a:prstGeom prst="line">
            <a:avLst/>
          </a:prstGeom>
          <a:ln w="34925">
            <a:solidFill>
              <a:srgbClr val="385D8A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2" name="Группа 61"/>
          <p:cNvGrpSpPr/>
          <p:nvPr/>
        </p:nvGrpSpPr>
        <p:grpSpPr>
          <a:xfrm>
            <a:off x="368240" y="2907818"/>
            <a:ext cx="5378103" cy="871490"/>
            <a:chOff x="425390" y="2842288"/>
            <a:chExt cx="5378103" cy="871490"/>
          </a:xfrm>
        </p:grpSpPr>
        <p:sp>
          <p:nvSpPr>
            <p:cNvPr id="53" name="Скругленный прямоугольник 52"/>
            <p:cNvSpPr/>
            <p:nvPr/>
          </p:nvSpPr>
          <p:spPr>
            <a:xfrm>
              <a:off x="425390" y="2842288"/>
              <a:ext cx="5378103" cy="871490"/>
            </a:xfrm>
            <a:prstGeom prst="roundRect">
              <a:avLst/>
            </a:prstGeom>
            <a:no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600" b="1" dirty="0" smtClean="0">
                  <a:solidFill>
                    <a:srgbClr val="11437F"/>
                  </a:solidFill>
                  <a:latin typeface="Segoe UI Light" panose="020B0502040204020203" pitchFamily="34" charset="0"/>
                  <a:ea typeface="+mj-ea"/>
                  <a:cs typeface="Segoe UI Light" panose="020B0502040204020203" pitchFamily="34" charset="0"/>
                </a:rPr>
                <a:t>Количество учреждений по типам </a:t>
              </a:r>
            </a:p>
            <a:p>
              <a:pPr algn="ctr"/>
              <a:endParaRPr lang="ru-RU" sz="500" b="1" dirty="0" smtClean="0">
                <a:solidFill>
                  <a:srgbClr val="11437F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endParaRPr>
            </a:p>
            <a:p>
              <a:pPr algn="ctr"/>
              <a:r>
                <a:rPr lang="ru-RU" sz="1500" b="1" dirty="0" smtClean="0">
                  <a:solidFill>
                    <a:schemeClr val="accent1">
                      <a:lumMod val="75000"/>
                    </a:schemeClr>
                  </a:solidFill>
                  <a:latin typeface="Segoe UI Light" panose="020B0502040204020203" pitchFamily="34" charset="0"/>
                  <a:ea typeface="+mj-ea"/>
                  <a:cs typeface="Segoe UI Light" panose="020B0502040204020203" pitchFamily="34" charset="0"/>
                </a:rPr>
                <a:t>казенные        бюджетные	  автономные</a:t>
              </a:r>
            </a:p>
            <a:p>
              <a:pPr>
                <a:lnSpc>
                  <a:spcPct val="150000"/>
                </a:lnSpc>
              </a:pPr>
              <a:r>
                <a:rPr lang="ru-RU" sz="2000" b="1" dirty="0" smtClean="0">
                  <a:solidFill>
                    <a:srgbClr val="FF0000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           </a:t>
              </a:r>
              <a:r>
                <a:rPr lang="en-US" sz="2000" b="1" dirty="0" smtClean="0">
                  <a:solidFill>
                    <a:schemeClr val="accent6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334</a:t>
              </a:r>
              <a:r>
                <a:rPr lang="ru-RU" sz="2000" b="1" dirty="0" smtClean="0">
                  <a:solidFill>
                    <a:schemeClr val="accent6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  </a:t>
              </a:r>
              <a:r>
                <a:rPr lang="en-US" sz="2000" b="1" dirty="0" smtClean="0">
                  <a:solidFill>
                    <a:schemeClr val="accent6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956</a:t>
              </a:r>
              <a:r>
                <a:rPr lang="ru-RU" sz="2000" b="1" dirty="0" smtClean="0">
                  <a:solidFill>
                    <a:schemeClr val="accent6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</a:t>
              </a:r>
              <a:r>
                <a:rPr lang="en-US" sz="2000" b="1" dirty="0" smtClean="0">
                  <a:solidFill>
                    <a:schemeClr val="accent6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</a:t>
              </a:r>
              <a:r>
                <a:rPr lang="ru-RU" sz="2000" b="1" dirty="0" smtClean="0">
                  <a:solidFill>
                    <a:schemeClr val="accent6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</a:t>
              </a:r>
              <a:r>
                <a:rPr lang="en-US" sz="2000" b="1" dirty="0" smtClean="0">
                  <a:solidFill>
                    <a:schemeClr val="accent6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2000" b="1" dirty="0" smtClean="0">
                  <a:solidFill>
                    <a:schemeClr val="accent6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000" b="1" dirty="0" smtClean="0">
                  <a:solidFill>
                    <a:schemeClr val="accent6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233</a:t>
              </a:r>
              <a:endParaRPr lang="ru-RU" sz="2000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52" name="Прямая соединительная линия 51"/>
            <p:cNvCxnSpPr/>
            <p:nvPr/>
          </p:nvCxnSpPr>
          <p:spPr>
            <a:xfrm>
              <a:off x="774146" y="3326824"/>
              <a:ext cx="4707083" cy="0"/>
            </a:xfrm>
            <a:prstGeom prst="line">
              <a:avLst/>
            </a:prstGeom>
            <a:ln w="34925">
              <a:solidFill>
                <a:srgbClr val="385D8A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9" name="Скругленный прямоугольник 58"/>
          <p:cNvSpPr/>
          <p:nvPr/>
        </p:nvSpPr>
        <p:spPr>
          <a:xfrm>
            <a:off x="232772" y="5535920"/>
            <a:ext cx="5186688" cy="871490"/>
          </a:xfrm>
          <a:prstGeom prst="round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rgbClr val="11437F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rPr>
              <a:t>                </a:t>
            </a:r>
            <a:endParaRPr lang="ru-RU" sz="2000" b="1" dirty="0">
              <a:solidFill>
                <a:srgbClr val="FF0000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grpSp>
        <p:nvGrpSpPr>
          <p:cNvPr id="63" name="Группа 62"/>
          <p:cNvGrpSpPr/>
          <p:nvPr/>
        </p:nvGrpSpPr>
        <p:grpSpPr>
          <a:xfrm>
            <a:off x="368241" y="4210848"/>
            <a:ext cx="5378103" cy="871490"/>
            <a:chOff x="418708" y="2833039"/>
            <a:chExt cx="5378103" cy="871490"/>
          </a:xfrm>
        </p:grpSpPr>
        <p:sp>
          <p:nvSpPr>
            <p:cNvPr id="64" name="Скругленный прямоугольник 63"/>
            <p:cNvSpPr/>
            <p:nvPr/>
          </p:nvSpPr>
          <p:spPr>
            <a:xfrm>
              <a:off x="418708" y="2833039"/>
              <a:ext cx="5378103" cy="871490"/>
            </a:xfrm>
            <a:prstGeom prst="roundRect">
              <a:avLst/>
            </a:prstGeom>
            <a:no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600" b="1" dirty="0" smtClean="0">
                  <a:solidFill>
                    <a:srgbClr val="11437F"/>
                  </a:solidFill>
                  <a:latin typeface="Segoe UI Light" panose="020B0502040204020203" pitchFamily="34" charset="0"/>
                  <a:ea typeface="+mj-ea"/>
                  <a:cs typeface="Segoe UI Light" panose="020B0502040204020203" pitchFamily="34" charset="0"/>
                </a:rPr>
                <a:t>Информация о ГЗ </a:t>
              </a:r>
              <a:r>
                <a:rPr lang="ru-RU" sz="1600" b="1" u="sng" dirty="0" smtClean="0">
                  <a:solidFill>
                    <a:srgbClr val="11437F"/>
                  </a:solidFill>
                  <a:latin typeface="Segoe UI Light" panose="020B0502040204020203" pitchFamily="34" charset="0"/>
                  <a:ea typeface="+mj-ea"/>
                  <a:cs typeface="Segoe UI Light" panose="020B0502040204020203" pitchFamily="34" charset="0"/>
                </a:rPr>
                <a:t>на 202</a:t>
              </a:r>
              <a:r>
                <a:rPr lang="en-US" sz="1600" b="1" u="sng" dirty="0" smtClean="0">
                  <a:solidFill>
                    <a:srgbClr val="11437F"/>
                  </a:solidFill>
                  <a:latin typeface="Segoe UI Light" panose="020B0502040204020203" pitchFamily="34" charset="0"/>
                  <a:ea typeface="+mj-ea"/>
                  <a:cs typeface="Segoe UI Light" panose="020B0502040204020203" pitchFamily="34" charset="0"/>
                </a:rPr>
                <a:t>3</a:t>
              </a:r>
              <a:r>
                <a:rPr lang="ru-RU" sz="1600" b="1" u="sng" dirty="0" smtClean="0">
                  <a:solidFill>
                    <a:srgbClr val="11437F"/>
                  </a:solidFill>
                  <a:latin typeface="Segoe UI Light" panose="020B0502040204020203" pitchFamily="34" charset="0"/>
                  <a:ea typeface="+mj-ea"/>
                  <a:cs typeface="Segoe UI Light" panose="020B0502040204020203" pitchFamily="34" charset="0"/>
                </a:rPr>
                <a:t> год </a:t>
              </a:r>
              <a:endParaRPr lang="ru-RU" sz="1600" b="1" dirty="0">
                <a:solidFill>
                  <a:srgbClr val="11437F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  <a:p>
              <a:pPr algn="ctr"/>
              <a:endParaRPr lang="ru-RU" sz="500" b="1" dirty="0" smtClean="0">
                <a:solidFill>
                  <a:srgbClr val="11437F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endParaRPr>
            </a:p>
            <a:p>
              <a:pPr algn="ctr"/>
              <a:r>
                <a:rPr lang="ru-RU" sz="1500" b="1" dirty="0" smtClean="0">
                  <a:solidFill>
                    <a:schemeClr val="accent1">
                      <a:lumMod val="75000"/>
                    </a:schemeClr>
                  </a:solidFill>
                  <a:latin typeface="Segoe UI Light" panose="020B0502040204020203" pitchFamily="34" charset="0"/>
                  <a:ea typeface="+mj-ea"/>
                  <a:cs typeface="Segoe UI Light" panose="020B0502040204020203" pitchFamily="34" charset="0"/>
                </a:rPr>
                <a:t> доведено        </a:t>
              </a:r>
              <a:r>
                <a:rPr lang="ru-RU" sz="1500" b="1" dirty="0">
                  <a:solidFill>
                    <a:schemeClr val="accent1">
                      <a:lumMod val="75000"/>
                    </a:schemeClr>
                  </a:solidFill>
                  <a:latin typeface="Segoe UI Light" panose="020B0502040204020203" pitchFamily="34" charset="0"/>
                  <a:ea typeface="+mj-ea"/>
                  <a:cs typeface="Segoe UI Light" panose="020B0502040204020203" pitchFamily="34" charset="0"/>
                </a:rPr>
                <a:t>р</a:t>
              </a:r>
              <a:r>
                <a:rPr lang="ru-RU" sz="1500" b="1" dirty="0" smtClean="0">
                  <a:solidFill>
                    <a:schemeClr val="accent1">
                      <a:lumMod val="75000"/>
                    </a:schemeClr>
                  </a:solidFill>
                  <a:latin typeface="Segoe UI Light" panose="020B0502040204020203" pitchFamily="34" charset="0"/>
                  <a:ea typeface="+mj-ea"/>
                  <a:cs typeface="Segoe UI Light" panose="020B0502040204020203" pitchFamily="34" charset="0"/>
                </a:rPr>
                <a:t>азмещено	  </a:t>
              </a:r>
              <a:r>
                <a:rPr lang="ru-RU" sz="1500" b="1" u="sng" dirty="0" smtClean="0">
                  <a:solidFill>
                    <a:schemeClr val="accent1">
                      <a:lumMod val="75000"/>
                    </a:schemeClr>
                  </a:solidFill>
                  <a:latin typeface="Segoe UI Light" panose="020B0502040204020203" pitchFamily="34" charset="0"/>
                  <a:ea typeface="+mj-ea"/>
                  <a:cs typeface="Segoe UI Light" panose="020B0502040204020203" pitchFamily="34" charset="0"/>
                </a:rPr>
                <a:t>не</a:t>
              </a:r>
              <a:r>
                <a:rPr lang="ru-RU" sz="1500" b="1" dirty="0" smtClean="0">
                  <a:solidFill>
                    <a:schemeClr val="accent1">
                      <a:lumMod val="75000"/>
                    </a:schemeClr>
                  </a:solidFill>
                  <a:latin typeface="Segoe UI Light" panose="020B0502040204020203" pitchFamily="34" charset="0"/>
                  <a:ea typeface="+mj-ea"/>
                  <a:cs typeface="Segoe UI Light" panose="020B0502040204020203" pitchFamily="34" charset="0"/>
                </a:rPr>
                <a:t> размещено</a:t>
              </a:r>
            </a:p>
            <a:p>
              <a:pPr>
                <a:lnSpc>
                  <a:spcPct val="150000"/>
                </a:lnSpc>
              </a:pPr>
              <a:r>
                <a:rPr lang="ru-RU" sz="2000" b="1" dirty="0" smtClean="0">
                  <a:solidFill>
                    <a:srgbClr val="FF0000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         </a:t>
              </a:r>
              <a:r>
                <a:rPr lang="en-US" sz="2000" b="1" dirty="0" smtClean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1268</a:t>
              </a:r>
              <a:r>
                <a:rPr lang="ru-RU" sz="2000" b="1" dirty="0" smtClean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 </a:t>
              </a:r>
              <a:r>
                <a:rPr lang="en-US" sz="2000" b="1" dirty="0" smtClean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1244</a:t>
              </a:r>
              <a:r>
                <a:rPr lang="ru-RU" sz="2000" b="1" dirty="0" smtClean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</a:t>
              </a:r>
              <a:r>
                <a:rPr lang="en-US" sz="2000" b="1" dirty="0" smtClean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</a:t>
              </a:r>
              <a:r>
                <a:rPr lang="en-US" sz="2000" b="1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24</a:t>
              </a:r>
              <a:endParaRPr lang="ru-RU" sz="2000" b="1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65" name="Прямая соединительная линия 64"/>
            <p:cNvCxnSpPr/>
            <p:nvPr/>
          </p:nvCxnSpPr>
          <p:spPr>
            <a:xfrm>
              <a:off x="784958" y="3326824"/>
              <a:ext cx="4707083" cy="0"/>
            </a:xfrm>
            <a:prstGeom prst="line">
              <a:avLst/>
            </a:prstGeom>
            <a:ln w="34925">
              <a:solidFill>
                <a:srgbClr val="385D8A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Заголовок 2"/>
          <p:cNvSpPr txBox="1">
            <a:spLocks/>
          </p:cNvSpPr>
          <p:nvPr/>
        </p:nvSpPr>
        <p:spPr>
          <a:xfrm>
            <a:off x="1856654" y="108181"/>
            <a:ext cx="10090869" cy="630942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00000"/>
              </a:lnSpc>
              <a:spcBef>
                <a:spcPts val="600"/>
              </a:spcBef>
            </a:pPr>
            <a:r>
              <a:rPr lang="ru-RU" sz="1800" b="1" dirty="0">
                <a:solidFill>
                  <a:schemeClr val="accent5">
                    <a:lumMod val="75000"/>
                  </a:scheme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Количественные </a:t>
            </a:r>
            <a:r>
              <a:rPr lang="ru-RU" sz="1800" b="1" dirty="0" smtClean="0">
                <a:solidFill>
                  <a:schemeClr val="accent5">
                    <a:lumMod val="75000"/>
                  </a:scheme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метрики </a:t>
            </a:r>
          </a:p>
          <a:p>
            <a:pPr algn="r">
              <a:lnSpc>
                <a:spcPct val="100000"/>
              </a:lnSpc>
              <a:spcBef>
                <a:spcPts val="600"/>
              </a:spcBef>
            </a:pPr>
            <a:r>
              <a:rPr lang="ru-RU" sz="1800" b="1" dirty="0" smtClean="0">
                <a:solidFill>
                  <a:schemeClr val="accent5">
                    <a:lumMod val="75000"/>
                  </a:scheme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(на примере информации о Государственном (муниципальном ) задании</a:t>
            </a:r>
            <a:endParaRPr lang="ru-RU" sz="1800" b="1" dirty="0">
              <a:solidFill>
                <a:schemeClr val="accent5">
                  <a:lumMod val="75000"/>
                </a:schemeClr>
              </a:solidFill>
              <a:latin typeface="Segoe UI Light" panose="020B0502040204020203" pitchFamily="34" charset="0"/>
              <a:ea typeface="Cambria" panose="02040503050406030204" pitchFamily="18" charset="0"/>
              <a:cs typeface="Segoe UI Light" panose="020B0502040204020203" pitchFamily="34" charset="0"/>
            </a:endParaRPr>
          </a:p>
        </p:txBody>
      </p:sp>
      <p:sp>
        <p:nvSpPr>
          <p:cNvPr id="109" name="Google Shape;1032;p67"/>
          <p:cNvSpPr/>
          <p:nvPr/>
        </p:nvSpPr>
        <p:spPr>
          <a:xfrm>
            <a:off x="7105779" y="1286495"/>
            <a:ext cx="4520980" cy="577010"/>
          </a:xfrm>
          <a:prstGeom prst="roundRect">
            <a:avLst/>
          </a:prstGeom>
          <a:noFill/>
          <a:ln w="28575" cap="flat" cmpd="sng">
            <a:solidFill>
              <a:srgbClr val="385D8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12523" tIns="112523" rIns="112523" bIns="112523" anchor="ctr" anchorCtr="0">
            <a:no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600" b="1" dirty="0">
                <a:solidFill>
                  <a:srgbClr val="11437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Количественные </a:t>
            </a:r>
            <a:r>
              <a:rPr lang="ru-RU" altLang="ru-RU" sz="1600" b="1" dirty="0" smtClean="0">
                <a:solidFill>
                  <a:srgbClr val="11437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метрики 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sz="1600" b="1" dirty="0">
                <a:solidFill>
                  <a:srgbClr val="11437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н</a:t>
            </a:r>
            <a:r>
              <a:rPr lang="ru-RU" sz="1600" b="1" dirty="0" smtClean="0">
                <a:solidFill>
                  <a:srgbClr val="11437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а 1 июля </a:t>
            </a:r>
            <a:r>
              <a:rPr lang="ru-RU" sz="1600" b="1" dirty="0">
                <a:solidFill>
                  <a:srgbClr val="11437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2023 года</a:t>
            </a:r>
            <a:r>
              <a:rPr lang="ru-RU" altLang="ru-RU" sz="1600" b="1" dirty="0">
                <a:solidFill>
                  <a:srgbClr val="11437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</a:p>
        </p:txBody>
      </p:sp>
      <p:grpSp>
        <p:nvGrpSpPr>
          <p:cNvPr id="132" name="Группа 131"/>
          <p:cNvGrpSpPr/>
          <p:nvPr/>
        </p:nvGrpSpPr>
        <p:grpSpPr>
          <a:xfrm>
            <a:off x="6995605" y="2394977"/>
            <a:ext cx="4622416" cy="3941710"/>
            <a:chOff x="600661" y="3490046"/>
            <a:chExt cx="4528199" cy="2934566"/>
          </a:xfrm>
        </p:grpSpPr>
        <p:sp>
          <p:nvSpPr>
            <p:cNvPr id="133" name="Google Shape;1032;p67"/>
            <p:cNvSpPr/>
            <p:nvPr/>
          </p:nvSpPr>
          <p:spPr>
            <a:xfrm>
              <a:off x="600661" y="3490046"/>
              <a:ext cx="4515625" cy="955141"/>
            </a:xfrm>
            <a:prstGeom prst="roundRect">
              <a:avLst/>
            </a:prstGeom>
            <a:solidFill>
              <a:schemeClr val="bg1"/>
            </a:solidFill>
            <a:ln w="28575" cap="flat" cmpd="sng">
              <a:solidFill>
                <a:srgbClr val="385D8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12523" tIns="112523" rIns="112523" bIns="112523" anchor="ctr" anchorCtr="0">
              <a:noAutofit/>
            </a:bodyPr>
            <a:lstStyle/>
            <a:p>
              <a:pPr>
                <a:spcBef>
                  <a:spcPct val="0"/>
                </a:spcBef>
              </a:pPr>
              <a:r>
                <a:rPr lang="ru-RU" sz="1400" b="1" dirty="0" smtClean="0">
                  <a:solidFill>
                    <a:srgbClr val="11437F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 </a:t>
              </a:r>
              <a:endParaRPr lang="ru-RU" sz="1400" b="1" dirty="0">
                <a:solidFill>
                  <a:srgbClr val="11437F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134" name="Google Shape;1032;p67"/>
            <p:cNvSpPr/>
            <p:nvPr/>
          </p:nvSpPr>
          <p:spPr>
            <a:xfrm>
              <a:off x="1543050" y="4696371"/>
              <a:ext cx="3224893" cy="497201"/>
            </a:xfrm>
            <a:prstGeom prst="roundRect">
              <a:avLst>
                <a:gd name="adj" fmla="val 21204"/>
              </a:avLst>
            </a:prstGeom>
            <a:solidFill>
              <a:schemeClr val="bg1"/>
            </a:solidFill>
            <a:ln w="28575" cap="flat" cmpd="sng">
              <a:solidFill>
                <a:srgbClr val="385D8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12523" tIns="112523" rIns="112523" bIns="112523" anchor="ctr" anchorCtr="0">
              <a:noAutofit/>
            </a:bodyPr>
            <a:lstStyle/>
            <a:p>
              <a:pPr algn="r" defTabSz="2491588"/>
              <a:r>
                <a:rPr lang="ru-RU" sz="1400" dirty="0" smtClean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по федеральным учреждениям: </a:t>
              </a:r>
              <a:r>
                <a:rPr lang="ru-RU" sz="1400" b="1" dirty="0" smtClean="0">
                  <a:solidFill>
                    <a:srgbClr val="FF0000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92,3%</a:t>
              </a:r>
            </a:p>
          </p:txBody>
        </p:sp>
        <p:sp>
          <p:nvSpPr>
            <p:cNvPr id="135" name="Прямоугольник 134"/>
            <p:cNvSpPr/>
            <p:nvPr/>
          </p:nvSpPr>
          <p:spPr>
            <a:xfrm>
              <a:off x="626356" y="3667305"/>
              <a:ext cx="4502504" cy="43535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ct val="0"/>
                </a:spcBef>
              </a:pPr>
              <a:r>
                <a:rPr lang="ru-RU" sz="1600" dirty="0" smtClean="0">
                  <a:latin typeface="Segoe UI Light" panose="020B0502040204020203" pitchFamily="34" charset="0"/>
                  <a:cs typeface="Segoe UI Light" panose="020B0502040204020203" pitchFamily="34" charset="0"/>
                </a:rPr>
                <a:t>Государственное </a:t>
              </a:r>
              <a:r>
                <a:rPr lang="ru-RU" sz="1600" dirty="0">
                  <a:latin typeface="Segoe UI Light" panose="020B0502040204020203" pitchFamily="34" charset="0"/>
                  <a:cs typeface="Segoe UI Light" panose="020B0502040204020203" pitchFamily="34" charset="0"/>
                </a:rPr>
                <a:t>(муниципальное) </a:t>
              </a:r>
              <a:r>
                <a:rPr lang="ru-RU" sz="1600" dirty="0" smtClean="0">
                  <a:latin typeface="Segoe UI Light" panose="020B0502040204020203" pitchFamily="34" charset="0"/>
                  <a:cs typeface="Segoe UI Light" panose="020B0502040204020203" pitchFamily="34" charset="0"/>
                </a:rPr>
                <a:t>задание разместило</a:t>
              </a:r>
              <a:r>
                <a:rPr lang="ru-RU" sz="1400" dirty="0" smtClean="0">
                  <a:latin typeface="Segoe UI Light" panose="020B0502040204020203" pitchFamily="34" charset="0"/>
                  <a:cs typeface="Segoe UI Light" panose="020B0502040204020203" pitchFamily="34" charset="0"/>
                </a:rPr>
                <a:t> </a:t>
              </a:r>
              <a:r>
                <a:rPr lang="ru-RU" sz="1600" b="1" dirty="0" smtClean="0">
                  <a:solidFill>
                    <a:schemeClr val="accent6">
                      <a:lumMod val="75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98,1% учреждений</a:t>
              </a:r>
              <a:endParaRPr lang="ru-RU" sz="1600" b="1" dirty="0">
                <a:solidFill>
                  <a:schemeClr val="accent6">
                    <a:lumMod val="7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136" name="Google Shape;1032;p67"/>
            <p:cNvSpPr/>
            <p:nvPr/>
          </p:nvSpPr>
          <p:spPr>
            <a:xfrm>
              <a:off x="1543050" y="5313329"/>
              <a:ext cx="3224893" cy="497201"/>
            </a:xfrm>
            <a:prstGeom prst="roundRect">
              <a:avLst>
                <a:gd name="adj" fmla="val 21204"/>
              </a:avLst>
            </a:prstGeom>
            <a:solidFill>
              <a:schemeClr val="bg1"/>
            </a:solidFill>
            <a:ln w="28575" cap="flat" cmpd="sng">
              <a:solidFill>
                <a:srgbClr val="385D8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12523" tIns="112523" rIns="112523" bIns="112523" anchor="ctr" anchorCtr="0">
              <a:noAutofit/>
            </a:bodyPr>
            <a:lstStyle/>
            <a:p>
              <a:pPr algn="r" defTabSz="2491588"/>
              <a:r>
                <a:rPr lang="ru-RU" sz="1400" dirty="0" smtClean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по </a:t>
              </a:r>
              <a:r>
                <a:rPr lang="ru-RU" sz="140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учреждениям </a:t>
              </a:r>
              <a:r>
                <a:rPr lang="ru-RU" sz="1400" dirty="0" smtClean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 субъектов РФ: </a:t>
              </a:r>
              <a:r>
                <a:rPr lang="ru-RU" sz="1400" b="1" dirty="0" smtClean="0">
                  <a:solidFill>
                    <a:srgbClr val="FF0000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99,1%</a:t>
              </a:r>
            </a:p>
          </p:txBody>
        </p:sp>
        <p:sp>
          <p:nvSpPr>
            <p:cNvPr id="137" name="Google Shape;1032;p67"/>
            <p:cNvSpPr/>
            <p:nvPr/>
          </p:nvSpPr>
          <p:spPr>
            <a:xfrm>
              <a:off x="1543049" y="5927411"/>
              <a:ext cx="3224894" cy="497201"/>
            </a:xfrm>
            <a:prstGeom prst="roundRect">
              <a:avLst>
                <a:gd name="adj" fmla="val 21204"/>
              </a:avLst>
            </a:prstGeom>
            <a:solidFill>
              <a:schemeClr val="bg1"/>
            </a:solidFill>
            <a:ln w="28575" cap="flat" cmpd="sng">
              <a:solidFill>
                <a:srgbClr val="385D8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12523" tIns="112523" rIns="112523" bIns="112523" anchor="ctr" anchorCtr="0">
              <a:noAutofit/>
            </a:bodyPr>
            <a:lstStyle/>
            <a:p>
              <a:pPr algn="r" defTabSz="2491588"/>
              <a:r>
                <a:rPr lang="ru-RU" sz="1400" dirty="0" smtClean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по муниципальным учреждениям: </a:t>
              </a:r>
              <a:r>
                <a:rPr lang="ru-RU" sz="1400" b="1" dirty="0" smtClean="0">
                  <a:solidFill>
                    <a:srgbClr val="FF0000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98,1%</a:t>
              </a:r>
            </a:p>
          </p:txBody>
        </p:sp>
        <p:cxnSp>
          <p:nvCxnSpPr>
            <p:cNvPr id="138" name="Соединительная линия уступом 137"/>
            <p:cNvCxnSpPr/>
            <p:nvPr/>
          </p:nvCxnSpPr>
          <p:spPr>
            <a:xfrm rot="10800000">
              <a:off x="1153567" y="4460480"/>
              <a:ext cx="389483" cy="484491"/>
            </a:xfrm>
            <a:prstGeom prst="bentConnector2">
              <a:avLst/>
            </a:prstGeom>
            <a:ln w="28575">
              <a:solidFill>
                <a:srgbClr val="385D8A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Соединительная линия уступом 138"/>
            <p:cNvCxnSpPr/>
            <p:nvPr/>
          </p:nvCxnSpPr>
          <p:spPr>
            <a:xfrm rot="16200000" flipV="1">
              <a:off x="785904" y="4817949"/>
              <a:ext cx="1124810" cy="389483"/>
            </a:xfrm>
            <a:prstGeom prst="bentConnector3">
              <a:avLst>
                <a:gd name="adj1" fmla="val -234"/>
              </a:avLst>
            </a:prstGeom>
            <a:ln w="28575">
              <a:solidFill>
                <a:srgbClr val="385D8A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Соединительная линия уступом 139"/>
            <p:cNvCxnSpPr/>
            <p:nvPr/>
          </p:nvCxnSpPr>
          <p:spPr>
            <a:xfrm rot="16200000" flipV="1">
              <a:off x="785904" y="5418864"/>
              <a:ext cx="1124810" cy="389483"/>
            </a:xfrm>
            <a:prstGeom prst="bentConnector3">
              <a:avLst>
                <a:gd name="adj1" fmla="val -234"/>
              </a:avLst>
            </a:prstGeom>
            <a:ln w="28575">
              <a:solidFill>
                <a:srgbClr val="385D8A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95265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7186"/>
            <a:ext cx="1402441" cy="548985"/>
          </a:xfrm>
          <a:prstGeom prst="rect">
            <a:avLst/>
          </a:prstGeom>
        </p:spPr>
      </p:pic>
      <p:sp>
        <p:nvSpPr>
          <p:cNvPr id="6" name="Заголовок 2"/>
          <p:cNvSpPr txBox="1">
            <a:spLocks/>
          </p:cNvSpPr>
          <p:nvPr/>
        </p:nvSpPr>
        <p:spPr>
          <a:xfrm>
            <a:off x="1507707" y="237562"/>
            <a:ext cx="10393704" cy="553998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sz="1800" dirty="0">
                <a:solidFill>
                  <a:schemeClr val="accent5">
                    <a:lumMod val="75000"/>
                  </a:scheme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Ответственность за неразмещение сведений на официальном </a:t>
            </a:r>
            <a:r>
              <a:rPr lang="ru-RU" sz="1800" dirty="0" smtClean="0">
                <a:solidFill>
                  <a:schemeClr val="accent5">
                    <a:lumMod val="75000"/>
                  </a:scheme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сайте </a:t>
            </a:r>
            <a:endParaRPr lang="ru-RU" sz="1800" dirty="0">
              <a:solidFill>
                <a:schemeClr val="accent5">
                  <a:lumMod val="75000"/>
                </a:schemeClr>
              </a:solidFill>
              <a:latin typeface="Segoe UI Light" panose="020B0502040204020203" pitchFamily="34" charset="0"/>
              <a:ea typeface="Cambria" panose="02040503050406030204" pitchFamily="18" charset="0"/>
              <a:cs typeface="Segoe UI Light" panose="020B0502040204020203" pitchFamily="34" charset="0"/>
            </a:endParaRPr>
          </a:p>
          <a:p>
            <a:r>
              <a:rPr lang="ru-RU" sz="1800" dirty="0">
                <a:solidFill>
                  <a:schemeClr val="accent5">
                    <a:lumMod val="75000"/>
                  </a:scheme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в сети «Интернет» bus.gov.ru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448800" y="6510679"/>
            <a:ext cx="2743200" cy="365125"/>
          </a:xfrm>
        </p:spPr>
        <p:txBody>
          <a:bodyPr/>
          <a:lstStyle/>
          <a:p>
            <a:fld id="{B6F15528-21DE-4FAA-801E-634DDDAF4B2B}" type="slidenum">
              <a:rPr lang="ru-RU" smtClean="0">
                <a:solidFill>
                  <a:schemeClr val="tx1"/>
                </a:solidFill>
              </a:rPr>
              <a:pPr/>
              <a:t>9</a:t>
            </a:fld>
            <a:endParaRPr lang="ru-RU" dirty="0">
              <a:solidFill>
                <a:schemeClr val="tx1"/>
              </a:solidFill>
            </a:endParaRPr>
          </a:p>
        </p:txBody>
      </p:sp>
      <p:grpSp>
        <p:nvGrpSpPr>
          <p:cNvPr id="8" name="Группа 7"/>
          <p:cNvGrpSpPr/>
          <p:nvPr/>
        </p:nvGrpSpPr>
        <p:grpSpPr>
          <a:xfrm>
            <a:off x="398462" y="999179"/>
            <a:ext cx="11298237" cy="5587696"/>
            <a:chOff x="398462" y="999179"/>
            <a:chExt cx="11298237" cy="5587696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5361215" y="2307923"/>
              <a:ext cx="6302827" cy="2121687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indent="358775" algn="just"/>
              <a:r>
                <a:rPr lang="ru-RU" sz="1600" dirty="0" smtClean="0">
                  <a:solidFill>
                    <a:schemeClr val="tx1"/>
                  </a:solidFill>
                </a:rPr>
                <a:t>Муниципалитет закрепил в порядке формирования муниципальных заданий, что их надо публиковать на сайте bus.gov.ru. Учредитель приказом поручил это делать директору учреждения. Тот пропустил 5-дневный срок размещения документов.</a:t>
              </a:r>
            </a:p>
            <a:p>
              <a:pPr indent="358775" algn="just"/>
              <a:r>
                <a:rPr lang="ru-RU" sz="1600" b="1" dirty="0" smtClean="0">
                  <a:solidFill>
                    <a:schemeClr val="tx1"/>
                  </a:solidFill>
                </a:rPr>
                <a:t>Суд привлек директора к административной ответственности за нарушение порядка формирования заданий</a:t>
              </a:r>
              <a:r>
                <a:rPr lang="ru-RU" sz="1600" dirty="0" smtClean="0">
                  <a:solidFill>
                    <a:schemeClr val="tx1"/>
                  </a:solidFill>
                </a:rPr>
                <a:t>. </a:t>
              </a:r>
            </a:p>
            <a:p>
              <a:pPr indent="358775" algn="just"/>
              <a:r>
                <a:rPr lang="ru-RU" sz="1600" dirty="0" smtClean="0">
                  <a:solidFill>
                    <a:schemeClr val="tx1"/>
                  </a:solidFill>
                </a:rPr>
                <a:t>Суд заменил штраф предупреждением. Суд учел, что проступок был совершен впервые и не привел к ущербу.</a:t>
              </a:r>
              <a:endParaRPr lang="ru-RU" sz="1600" dirty="0">
                <a:solidFill>
                  <a:schemeClr val="tx1"/>
                </a:solidFill>
              </a:endParaRPr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712106" y="2523004"/>
              <a:ext cx="3751038" cy="1624449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952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i="1" dirty="0">
                  <a:solidFill>
                    <a:schemeClr val="tx1"/>
                  </a:solidFill>
                  <a:hlinkClick r:id="rId4"/>
                </a:rPr>
                <a:t>Постановление</a:t>
              </a:r>
              <a:r>
                <a:rPr lang="ru-RU" i="1" dirty="0">
                  <a:solidFill>
                    <a:schemeClr val="tx1"/>
                  </a:solidFill>
                </a:rPr>
                <a:t> </a:t>
              </a:r>
              <a:r>
                <a:rPr lang="ru-RU" i="1" dirty="0" err="1">
                  <a:solidFill>
                    <a:schemeClr val="tx1"/>
                  </a:solidFill>
                </a:rPr>
                <a:t>Хасынского</a:t>
              </a:r>
              <a:r>
                <a:rPr lang="ru-RU" i="1" dirty="0">
                  <a:solidFill>
                    <a:schemeClr val="tx1"/>
                  </a:solidFill>
                </a:rPr>
                <a:t> районного суда Магаданской области от 05.04.2023 по делу </a:t>
              </a:r>
              <a:r>
                <a:rPr lang="ru-RU" i="1" dirty="0" smtClean="0">
                  <a:solidFill>
                    <a:schemeClr val="tx1"/>
                  </a:solidFill>
                </a:rPr>
                <a:t/>
              </a:r>
              <a:br>
                <a:rPr lang="ru-RU" i="1" dirty="0" smtClean="0">
                  <a:solidFill>
                    <a:schemeClr val="tx1"/>
                  </a:solidFill>
                </a:rPr>
              </a:br>
              <a:r>
                <a:rPr lang="ru-RU" i="1" dirty="0" smtClean="0">
                  <a:solidFill>
                    <a:schemeClr val="tx1"/>
                  </a:solidFill>
                </a:rPr>
                <a:t>№ 5-58/2023.</a:t>
              </a:r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30" name="Стрелка вниз 29"/>
            <p:cNvSpPr/>
            <p:nvPr/>
          </p:nvSpPr>
          <p:spPr>
            <a:xfrm rot="16200000">
              <a:off x="4688903" y="3058355"/>
              <a:ext cx="517310" cy="495300"/>
            </a:xfrm>
            <a:prstGeom prst="downArrow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737508" y="4727198"/>
              <a:ext cx="3751038" cy="1663012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952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i="1" dirty="0">
                  <a:solidFill>
                    <a:schemeClr val="tx1"/>
                  </a:solidFill>
                  <a:hlinkClick r:id="rId5"/>
                </a:rPr>
                <a:t>Решение</a:t>
              </a:r>
              <a:r>
                <a:rPr lang="ru-RU" i="1" dirty="0">
                  <a:solidFill>
                    <a:schemeClr val="tx1"/>
                  </a:solidFill>
                </a:rPr>
                <a:t> </a:t>
              </a:r>
              <a:r>
                <a:rPr lang="ru-RU" i="1" dirty="0" err="1">
                  <a:solidFill>
                    <a:schemeClr val="tx1"/>
                  </a:solidFill>
                </a:rPr>
                <a:t>Железногорского</a:t>
              </a:r>
              <a:r>
                <a:rPr lang="ru-RU" i="1" dirty="0">
                  <a:solidFill>
                    <a:schemeClr val="tx1"/>
                  </a:solidFill>
                </a:rPr>
                <a:t> городского суда Курской области от 04.04.2022 по делу </a:t>
              </a:r>
              <a:r>
                <a:rPr lang="ru-RU" i="1" dirty="0" smtClean="0">
                  <a:solidFill>
                    <a:schemeClr val="tx1"/>
                  </a:solidFill>
                </a:rPr>
                <a:t/>
              </a:r>
              <a:br>
                <a:rPr lang="ru-RU" i="1" dirty="0" smtClean="0">
                  <a:solidFill>
                    <a:schemeClr val="tx1"/>
                  </a:solidFill>
                </a:rPr>
              </a:br>
              <a:r>
                <a:rPr lang="ru-RU" i="1" dirty="0" smtClean="0">
                  <a:solidFill>
                    <a:schemeClr val="tx1"/>
                  </a:solidFill>
                </a:rPr>
                <a:t>№ 12-43/2022.</a:t>
              </a:r>
              <a:endParaRPr lang="ru-RU" dirty="0">
                <a:solidFill>
                  <a:schemeClr val="tx1"/>
                </a:solidFill>
              </a:endParaRPr>
            </a:p>
          </p:txBody>
        </p:sp>
        <p:grpSp>
          <p:nvGrpSpPr>
            <p:cNvPr id="26" name="Группа 25">
              <a:extLst>
                <a:ext uri="{FF2B5EF4-FFF2-40B4-BE49-F238E27FC236}">
                  <a16:creationId xmlns:a16="http://schemas.microsoft.com/office/drawing/2014/main" xmlns="" id="{82FF1EAB-60BE-4921-9DB0-6EAF6DA317ED}"/>
                </a:ext>
              </a:extLst>
            </p:cNvPr>
            <p:cNvGrpSpPr/>
            <p:nvPr/>
          </p:nvGrpSpPr>
          <p:grpSpPr>
            <a:xfrm>
              <a:off x="432707" y="3000568"/>
              <a:ext cx="0" cy="474197"/>
              <a:chOff x="7770202" y="5683762"/>
              <a:chExt cx="0" cy="616123"/>
            </a:xfrm>
          </p:grpSpPr>
          <p:cxnSp>
            <p:nvCxnSpPr>
              <p:cNvPr id="27" name="Прямая соединительная линия 26">
                <a:extLst>
                  <a:ext uri="{FF2B5EF4-FFF2-40B4-BE49-F238E27FC236}">
                    <a16:creationId xmlns:a16="http://schemas.microsoft.com/office/drawing/2014/main" xmlns="" id="{E2AFAE5E-B134-437C-BDF9-2ED47215A7D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770202" y="5683762"/>
                <a:ext cx="0" cy="405284"/>
              </a:xfrm>
              <a:prstGeom prst="line">
                <a:avLst/>
              </a:prstGeom>
              <a:ln w="111125" cap="rnd">
                <a:solidFill>
                  <a:srgbClr val="C00000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Прямая соединительная линия 27">
                <a:extLst>
                  <a:ext uri="{FF2B5EF4-FFF2-40B4-BE49-F238E27FC236}">
                    <a16:creationId xmlns:a16="http://schemas.microsoft.com/office/drawing/2014/main" xmlns="" id="{A16B6B03-5EC9-44AC-8A10-A314EA71006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770202" y="6293700"/>
                <a:ext cx="0" cy="6185"/>
              </a:xfrm>
              <a:prstGeom prst="line">
                <a:avLst/>
              </a:prstGeom>
              <a:ln w="101600" cap="rnd">
                <a:solidFill>
                  <a:srgbClr val="C00000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9" name="Группа 28">
              <a:extLst>
                <a:ext uri="{FF2B5EF4-FFF2-40B4-BE49-F238E27FC236}">
                  <a16:creationId xmlns:a16="http://schemas.microsoft.com/office/drawing/2014/main" xmlns="" id="{82FF1EAB-60BE-4921-9DB0-6EAF6DA317ED}"/>
                </a:ext>
              </a:extLst>
            </p:cNvPr>
            <p:cNvGrpSpPr/>
            <p:nvPr/>
          </p:nvGrpSpPr>
          <p:grpSpPr>
            <a:xfrm>
              <a:off x="432707" y="5196635"/>
              <a:ext cx="0" cy="474197"/>
              <a:chOff x="7770202" y="5683762"/>
              <a:chExt cx="0" cy="616123"/>
            </a:xfrm>
          </p:grpSpPr>
          <p:cxnSp>
            <p:nvCxnSpPr>
              <p:cNvPr id="31" name="Прямая соединительная линия 30">
                <a:extLst>
                  <a:ext uri="{FF2B5EF4-FFF2-40B4-BE49-F238E27FC236}">
                    <a16:creationId xmlns:a16="http://schemas.microsoft.com/office/drawing/2014/main" xmlns="" id="{E2AFAE5E-B134-437C-BDF9-2ED47215A7D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770202" y="5683762"/>
                <a:ext cx="0" cy="405284"/>
              </a:xfrm>
              <a:prstGeom prst="line">
                <a:avLst/>
              </a:prstGeom>
              <a:ln w="111125" cap="rnd">
                <a:solidFill>
                  <a:srgbClr val="C00000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Прямая соединительная линия 31">
                <a:extLst>
                  <a:ext uri="{FF2B5EF4-FFF2-40B4-BE49-F238E27FC236}">
                    <a16:creationId xmlns:a16="http://schemas.microsoft.com/office/drawing/2014/main" xmlns="" id="{A16B6B03-5EC9-44AC-8A10-A314EA71006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770202" y="6293700"/>
                <a:ext cx="0" cy="6185"/>
              </a:xfrm>
              <a:prstGeom prst="line">
                <a:avLst/>
              </a:prstGeom>
              <a:ln w="101600" cap="rnd">
                <a:solidFill>
                  <a:srgbClr val="C00000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3" name="Прямоугольник 32"/>
            <p:cNvSpPr/>
            <p:nvPr/>
          </p:nvSpPr>
          <p:spPr>
            <a:xfrm>
              <a:off x="5361215" y="4546795"/>
              <a:ext cx="6335484" cy="2040080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indent="358775" algn="just"/>
              <a:r>
                <a:rPr lang="ru-RU" sz="1600" dirty="0">
                  <a:solidFill>
                    <a:schemeClr val="tx1"/>
                  </a:solidFill>
                </a:rPr>
                <a:t>Администрация города указала </a:t>
              </a:r>
              <a:r>
                <a:rPr lang="ru-RU" sz="1600" dirty="0" smtClean="0">
                  <a:solidFill>
                    <a:schemeClr val="tx1"/>
                  </a:solidFill>
                </a:rPr>
                <a:t>в </a:t>
              </a:r>
              <a:r>
                <a:rPr lang="ru-RU" sz="1600" dirty="0">
                  <a:solidFill>
                    <a:schemeClr val="tx1"/>
                  </a:solidFill>
                </a:rPr>
                <a:t>порядке формирования муниципальных заданий, что их надо публиковать. Учредитель поручил это делать учреждению. </a:t>
              </a:r>
              <a:r>
                <a:rPr lang="ru-RU" sz="1600" dirty="0" smtClean="0">
                  <a:solidFill>
                    <a:schemeClr val="tx1"/>
                  </a:solidFill>
                </a:rPr>
                <a:t>Учреждение </a:t>
              </a:r>
              <a:r>
                <a:rPr lang="ru-RU" sz="1600" dirty="0">
                  <a:solidFill>
                    <a:schemeClr val="tx1"/>
                  </a:solidFill>
                </a:rPr>
                <a:t>пропустило 5-дневный срок размещения документов. </a:t>
              </a:r>
              <a:r>
                <a:rPr lang="ru-RU" sz="1600" b="1" dirty="0">
                  <a:solidFill>
                    <a:schemeClr val="tx1"/>
                  </a:solidFill>
                </a:rPr>
                <a:t>Руководителя учреждения привлекли к административной ответственности за </a:t>
              </a:r>
              <a:r>
                <a:rPr lang="ru-RU" sz="1600" b="1" dirty="0" smtClean="0">
                  <a:solidFill>
                    <a:schemeClr val="tx1"/>
                  </a:solidFill>
                </a:rPr>
                <a:t>нарушение </a:t>
              </a:r>
              <a:r>
                <a:rPr lang="ru-RU" sz="1600" b="1" dirty="0">
                  <a:solidFill>
                    <a:schemeClr val="tx1"/>
                  </a:solidFill>
                </a:rPr>
                <a:t>порядка формирования задания.</a:t>
              </a:r>
            </a:p>
            <a:p>
              <a:pPr indent="358775" algn="just"/>
              <a:r>
                <a:rPr lang="ru-RU" sz="1600" dirty="0" smtClean="0">
                  <a:solidFill>
                    <a:schemeClr val="tx1"/>
                  </a:solidFill>
                </a:rPr>
                <a:t>Суд </a:t>
              </a:r>
              <a:r>
                <a:rPr lang="ru-RU" sz="1600" dirty="0">
                  <a:solidFill>
                    <a:schemeClr val="tx1"/>
                  </a:solidFill>
                </a:rPr>
                <a:t>заменил штраф предупреждением. </a:t>
              </a:r>
              <a:r>
                <a:rPr lang="ru-RU" sz="1600" dirty="0" smtClean="0">
                  <a:solidFill>
                    <a:schemeClr val="tx1"/>
                  </a:solidFill>
                </a:rPr>
                <a:t>Суд </a:t>
              </a:r>
              <a:r>
                <a:rPr lang="ru-RU" sz="1600" dirty="0">
                  <a:solidFill>
                    <a:schemeClr val="tx1"/>
                  </a:solidFill>
                </a:rPr>
                <a:t>учел, что директор совершил проступок впервые и это не привело к ущербу.</a:t>
              </a:r>
            </a:p>
          </p:txBody>
        </p:sp>
        <p:sp>
          <p:nvSpPr>
            <p:cNvPr id="34" name="Стрелка вниз 33"/>
            <p:cNvSpPr/>
            <p:nvPr/>
          </p:nvSpPr>
          <p:spPr>
            <a:xfrm rot="16200000">
              <a:off x="4688903" y="5363602"/>
              <a:ext cx="517310" cy="495300"/>
            </a:xfrm>
            <a:prstGeom prst="downArrow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" name="Прямоугольник 3"/>
            <p:cNvSpPr/>
            <p:nvPr/>
          </p:nvSpPr>
          <p:spPr>
            <a:xfrm>
              <a:off x="5361214" y="1095416"/>
              <a:ext cx="6302827" cy="923330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indent="358775" algn="ctr"/>
              <a:r>
                <a:rPr lang="ru-RU" sz="1600" b="1" u="sng" dirty="0">
                  <a:solidFill>
                    <a:schemeClr val="tx1"/>
                  </a:solidFill>
                </a:rPr>
                <a:t>Статья 15.15.15. </a:t>
              </a:r>
              <a:r>
                <a:rPr lang="ru-RU" sz="1600" dirty="0">
                  <a:solidFill>
                    <a:schemeClr val="tx1"/>
                  </a:solidFill>
                </a:rPr>
                <a:t>Нарушение порядка формирования государственного (муниципального) </a:t>
              </a:r>
              <a:r>
                <a:rPr lang="ru-RU" sz="1600" dirty="0" smtClean="0">
                  <a:solidFill>
                    <a:schemeClr val="tx1"/>
                  </a:solidFill>
                </a:rPr>
                <a:t>задания</a:t>
              </a:r>
              <a:br>
                <a:rPr lang="ru-RU" sz="1600" dirty="0" smtClean="0">
                  <a:solidFill>
                    <a:schemeClr val="tx1"/>
                  </a:solidFill>
                </a:rPr>
              </a:br>
              <a:r>
                <a:rPr lang="ru-RU" sz="1600" dirty="0" smtClean="0">
                  <a:solidFill>
                    <a:schemeClr val="tx1"/>
                  </a:solidFill>
                </a:rPr>
                <a:t>(КоАП от </a:t>
              </a:r>
              <a:r>
                <a:rPr lang="ru-RU" sz="1600" dirty="0">
                  <a:solidFill>
                    <a:schemeClr val="tx1"/>
                  </a:solidFill>
                </a:rPr>
                <a:t>30.12.2001 № </a:t>
              </a:r>
              <a:r>
                <a:rPr lang="ru-RU" sz="1600" dirty="0" smtClean="0">
                  <a:solidFill>
                    <a:schemeClr val="tx1"/>
                  </a:solidFill>
                </a:rPr>
                <a:t>195-ФЗ).</a:t>
              </a:r>
              <a:endParaRPr lang="ru-RU" sz="1600" dirty="0">
                <a:solidFill>
                  <a:schemeClr val="tx1"/>
                </a:solidFill>
              </a:endParaRPr>
            </a:p>
          </p:txBody>
        </p:sp>
        <p:sp>
          <p:nvSpPr>
            <p:cNvPr id="5" name="Прямоугольник 4"/>
            <p:cNvSpPr/>
            <p:nvPr/>
          </p:nvSpPr>
          <p:spPr>
            <a:xfrm>
              <a:off x="712106" y="1095416"/>
              <a:ext cx="3776440" cy="92333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952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b="1" dirty="0">
                  <a:solidFill>
                    <a:schemeClr val="tx1"/>
                  </a:solidFill>
                </a:rPr>
                <a:t>Несвоевременное опубликование государственного (муниципального) задания</a:t>
              </a:r>
            </a:p>
          </p:txBody>
        </p:sp>
        <p:pic>
          <p:nvPicPr>
            <p:cNvPr id="35" name="Picture 2" descr="C:\Users\1\AppData\Local\Microsoft\Windows\Temporary Internet Files\Content.IE5\FUZSU1KV\MC900434750[1]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8462" y="999179"/>
              <a:ext cx="461283" cy="3964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6" name="Стрелка вниз 35"/>
            <p:cNvSpPr/>
            <p:nvPr/>
          </p:nvSpPr>
          <p:spPr>
            <a:xfrm rot="16200000">
              <a:off x="4688903" y="1309431"/>
              <a:ext cx="517310" cy="495300"/>
            </a:xfrm>
            <a:prstGeom prst="downArrow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650420" y="2177143"/>
              <a:ext cx="161380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i="1" dirty="0" smtClean="0"/>
                <a:t>Примеры:</a:t>
              </a:r>
              <a:endParaRPr lang="ru-RU" i="1" dirty="0"/>
            </a:p>
          </p:txBody>
        </p:sp>
      </p:grpSp>
    </p:spTree>
    <p:extLst>
      <p:ext uri="{BB962C8B-B14F-4D97-AF65-F5344CB8AC3E}">
        <p14:creationId xmlns:p14="http://schemas.microsoft.com/office/powerpoint/2010/main" val="618335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7186"/>
            <a:ext cx="1402441" cy="548985"/>
          </a:xfrm>
          <a:prstGeom prst="rect">
            <a:avLst/>
          </a:prstGeom>
        </p:spPr>
      </p:pic>
      <p:sp>
        <p:nvSpPr>
          <p:cNvPr id="6" name="Заголовок 2"/>
          <p:cNvSpPr txBox="1">
            <a:spLocks/>
          </p:cNvSpPr>
          <p:nvPr/>
        </p:nvSpPr>
        <p:spPr>
          <a:xfrm>
            <a:off x="1507707" y="376062"/>
            <a:ext cx="10393704" cy="276999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sz="1800" dirty="0">
                <a:solidFill>
                  <a:schemeClr val="accent5">
                    <a:lumMod val="75000"/>
                  </a:scheme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О </a:t>
            </a:r>
            <a:r>
              <a:rPr lang="ru-RU" sz="1800" dirty="0" smtClean="0">
                <a:solidFill>
                  <a:schemeClr val="accent5">
                    <a:lumMod val="75000"/>
                  </a:scheme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порядке предоставления информации </a:t>
            </a:r>
            <a:r>
              <a:rPr lang="ru-RU" sz="1800" dirty="0">
                <a:solidFill>
                  <a:schemeClr val="accent5">
                    <a:lumMod val="75000"/>
                  </a:scheme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о государственных и муниципальных учреждениях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448800" y="6510679"/>
            <a:ext cx="2743200" cy="365125"/>
          </a:xfrm>
        </p:spPr>
        <p:txBody>
          <a:bodyPr/>
          <a:lstStyle/>
          <a:p>
            <a:fld id="{B6F15528-21DE-4FAA-801E-634DDDAF4B2B}" type="slidenum">
              <a:rPr lang="ru-RU" smtClean="0"/>
              <a:pPr/>
              <a:t>10</a:t>
            </a:fld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371574" y="973403"/>
            <a:ext cx="11529837" cy="40908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Segoe UI Light" panose="020B0502040204020203" pitchFamily="34" charset="0"/>
              </a:rPr>
              <a:t>Общая информация об учреждении</a:t>
            </a:r>
            <a:endParaRPr lang="ru-RU" b="1" dirty="0">
              <a:solidFill>
                <a:schemeClr val="tx1"/>
              </a:solidFill>
              <a:latin typeface="Segoe UI Light" panose="020B0502040204020203" pitchFamily="34" charset="0"/>
            </a:endParaRPr>
          </a:p>
        </p:txBody>
      </p:sp>
      <p:sp>
        <p:nvSpPr>
          <p:cNvPr id="26" name="Стрелка вниз 25"/>
          <p:cNvSpPr/>
          <p:nvPr/>
        </p:nvSpPr>
        <p:spPr>
          <a:xfrm>
            <a:off x="8997098" y="1511093"/>
            <a:ext cx="581489" cy="257168"/>
          </a:xfrm>
          <a:prstGeom prst="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низ 11"/>
          <p:cNvSpPr/>
          <p:nvPr/>
        </p:nvSpPr>
        <p:spPr>
          <a:xfrm>
            <a:off x="2796093" y="1465135"/>
            <a:ext cx="581489" cy="303126"/>
          </a:xfrm>
          <a:prstGeom prst="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кругленный прямоугольник 56">
            <a:extLst>
              <a:ext uri="{FF2B5EF4-FFF2-40B4-BE49-F238E27FC236}">
                <a16:creationId xmlns:a16="http://schemas.microsoft.com/office/drawing/2014/main" xmlns="" id="{7D5109DB-5C3B-4D44-9353-4D26A24E9001}"/>
              </a:ext>
            </a:extLst>
          </p:cNvPr>
          <p:cNvSpPr/>
          <p:nvPr/>
        </p:nvSpPr>
        <p:spPr>
          <a:xfrm>
            <a:off x="6674279" y="2255691"/>
            <a:ext cx="5227131" cy="1830590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 anchorCtr="1"/>
          <a:lstStyle/>
          <a:p>
            <a:r>
              <a:rPr lang="ru-RU" sz="1300" b="1" dirty="0">
                <a:solidFill>
                  <a:srgbClr val="11437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Устав</a:t>
            </a:r>
            <a:r>
              <a:rPr lang="ru-RU" sz="13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, в том числе внесенные в него изменения;</a:t>
            </a:r>
          </a:p>
          <a:p>
            <a:r>
              <a:rPr lang="ru-RU" sz="1300" b="1" dirty="0">
                <a:solidFill>
                  <a:srgbClr val="11437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Свидетельство</a:t>
            </a:r>
            <a:r>
              <a:rPr lang="ru-RU" sz="13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ru-RU" sz="13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 государственной регистрации учреждения;</a:t>
            </a:r>
          </a:p>
          <a:p>
            <a:r>
              <a:rPr lang="ru-RU" sz="1300" b="1" dirty="0">
                <a:solidFill>
                  <a:srgbClr val="11437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Решение </a:t>
            </a:r>
            <a:r>
              <a:rPr lang="ru-RU" sz="13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учредителя о создании учреждения;</a:t>
            </a:r>
          </a:p>
          <a:p>
            <a:r>
              <a:rPr lang="ru-RU" sz="1300" b="1" dirty="0">
                <a:solidFill>
                  <a:srgbClr val="11437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Решение</a:t>
            </a:r>
            <a:r>
              <a:rPr lang="ru-RU" sz="13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ru-RU" sz="13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учредителя о назначении руководителя учреждения;</a:t>
            </a:r>
            <a:endParaRPr lang="ru-RU" sz="1300" b="1" dirty="0">
              <a:solidFill>
                <a:srgbClr val="11437F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r>
              <a:rPr lang="ru-RU" sz="1300" b="1" dirty="0">
                <a:solidFill>
                  <a:srgbClr val="11437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Положения о филиалах</a:t>
            </a:r>
            <a:r>
              <a:rPr lang="ru-RU" sz="13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, </a:t>
            </a:r>
            <a:r>
              <a:rPr lang="ru-RU" sz="13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представительствах;</a:t>
            </a:r>
          </a:p>
          <a:p>
            <a:pPr algn="just"/>
            <a:r>
              <a:rPr lang="ru-RU" sz="13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Решения органа, </a:t>
            </a:r>
            <a:r>
              <a:rPr lang="ru-RU" sz="13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осуществляющего функции и полномочия учредителя, о назначении членов наблюдательного совета автономного учреждения или досрочном прекращении их </a:t>
            </a:r>
            <a:r>
              <a:rPr lang="ru-RU" sz="13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полномочий.</a:t>
            </a:r>
            <a:endParaRPr lang="ru-RU" sz="15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84334" y="1825735"/>
            <a:ext cx="433791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в электронном структурированном виде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7560384" y="1869108"/>
            <a:ext cx="34549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электронные</a:t>
            </a:r>
            <a:r>
              <a:rPr lang="ru-RU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копии документов</a:t>
            </a:r>
          </a:p>
        </p:txBody>
      </p:sp>
      <p:sp>
        <p:nvSpPr>
          <p:cNvPr id="18" name="Скругленный прямоугольник 56">
            <a:extLst>
              <a:ext uri="{FF2B5EF4-FFF2-40B4-BE49-F238E27FC236}">
                <a16:creationId xmlns:a16="http://schemas.microsoft.com/office/drawing/2014/main" xmlns="" id="{7D5109DB-5C3B-4D44-9353-4D26A24E9001}"/>
              </a:ext>
            </a:extLst>
          </p:cNvPr>
          <p:cNvSpPr/>
          <p:nvPr/>
        </p:nvSpPr>
        <p:spPr>
          <a:xfrm>
            <a:off x="639727" y="2233918"/>
            <a:ext cx="5227131" cy="1830591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 anchorCtr="1"/>
          <a:lstStyle/>
          <a:p>
            <a:pPr marL="271463" algn="just"/>
            <a:r>
              <a:rPr lang="ru-RU" sz="15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Общая информация об учреждении формируется по данным реестра участников бюджетного процесса, а также юридических лиц, не являющихся участниками бюджетного процесса, формирование и ведение которого осуществляется в соответствии с приказом Минфина России от 23 декабря 2014 г. № </a:t>
            </a:r>
            <a:r>
              <a:rPr lang="ru-RU" sz="15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163н.</a:t>
            </a:r>
            <a:endParaRPr lang="ru-RU" sz="15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116286" y="5282832"/>
            <a:ext cx="6785124" cy="1411882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 anchorCtr="1"/>
          <a:lstStyle/>
          <a:p>
            <a:pPr indent="358775" algn="just"/>
            <a:r>
              <a:rPr lang="ru-RU" sz="1400" b="1" dirty="0" smtClean="0">
                <a:solidFill>
                  <a:srgbClr val="11437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При увольнении руководителя учреждения и назначения ново</a:t>
            </a:r>
            <a:r>
              <a:rPr lang="ru-RU" sz="1400" b="1" dirty="0">
                <a:solidFill>
                  <a:srgbClr val="11437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го</a:t>
            </a:r>
            <a:r>
              <a:rPr lang="ru-RU" sz="14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br>
              <a:rPr lang="ru-RU" sz="14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r>
              <a:rPr lang="ru-RU" sz="14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(</a:t>
            </a:r>
            <a:r>
              <a:rPr lang="ru-RU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в том числе в статусе исполняющего обязанности). Решение о назначении принимает орган-учредитель </a:t>
            </a:r>
            <a:r>
              <a:rPr lang="ru-RU" sz="14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посредством </a:t>
            </a:r>
            <a:r>
              <a:rPr lang="ru-RU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издания соответствующего приказа.</a:t>
            </a:r>
          </a:p>
          <a:p>
            <a:pPr indent="358775" algn="just"/>
            <a:r>
              <a:rPr lang="ru-RU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После п</a:t>
            </a:r>
            <a:r>
              <a:rPr lang="ru-RU" sz="14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одписания </a:t>
            </a:r>
            <a:r>
              <a:rPr lang="ru-RU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такого приказа </a:t>
            </a:r>
            <a:r>
              <a:rPr lang="ru-RU" sz="14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нужно разместить </a:t>
            </a:r>
            <a:r>
              <a:rPr lang="ru-RU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электронную копию решения учредителя о назначении руководителя учреждения и изменить структурированную информацию, вписав туда нового руководителя</a:t>
            </a:r>
            <a:r>
              <a:rPr lang="ru-RU" sz="14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.</a:t>
            </a:r>
            <a:endParaRPr lang="ru-RU" sz="15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197429" y="4192659"/>
            <a:ext cx="3152682" cy="249020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не </a:t>
            </a:r>
            <a:r>
              <a:rPr lang="ru-RU" b="1" dirty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позднее </a:t>
            </a:r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5-</a:t>
            </a:r>
            <a:r>
              <a:rPr lang="ru-RU" b="1" dirty="0">
                <a:solidFill>
                  <a:srgbClr val="FF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и рабочих дней,</a:t>
            </a:r>
            <a:r>
              <a:rPr lang="ru-RU" i="1" dirty="0">
                <a:solidFill>
                  <a:srgbClr val="FF0000"/>
                </a:solidFill>
              </a:rPr>
              <a:t> </a:t>
            </a:r>
            <a:endParaRPr lang="ru-RU" i="1" dirty="0" smtClean="0">
              <a:solidFill>
                <a:srgbClr val="FF0000"/>
              </a:solidFill>
            </a:endParaRPr>
          </a:p>
          <a:p>
            <a:pPr algn="ctr"/>
            <a:r>
              <a:rPr lang="ru-RU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следующих </a:t>
            </a:r>
            <a:r>
              <a:rPr lang="ru-RU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за днем внесения изменений в документы учреждение предоставляет через официальный сайт уточненную информацию (документы</a:t>
            </a:r>
            <a:r>
              <a:rPr lang="ru-RU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).</a:t>
            </a:r>
            <a:endParaRPr lang="ru-RU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5116286" y="4192659"/>
            <a:ext cx="6785124" cy="956673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 anchorCtr="1"/>
          <a:lstStyle/>
          <a:p>
            <a:pPr indent="358775" algn="just"/>
            <a:r>
              <a:rPr lang="ru-RU" sz="1400" b="1" dirty="0">
                <a:solidFill>
                  <a:srgbClr val="11437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При внесении уточнений в Устав</a:t>
            </a:r>
            <a:r>
              <a:rPr lang="ru-RU" sz="14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, в </a:t>
            </a:r>
            <a:r>
              <a:rPr lang="ru-RU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порядке, установленном </a:t>
            </a:r>
            <a:r>
              <a:rPr lang="ru-RU" sz="14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Правительством </a:t>
            </a:r>
            <a:r>
              <a:rPr lang="ru-RU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РФ, высшим исполнительным органом </a:t>
            </a:r>
            <a:r>
              <a:rPr lang="ru-RU" sz="14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государственной власти </a:t>
            </a:r>
            <a:r>
              <a:rPr lang="ru-RU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субъекта </a:t>
            </a:r>
            <a:r>
              <a:rPr lang="ru-RU" sz="14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Российской Федерации, </a:t>
            </a:r>
            <a:r>
              <a:rPr lang="ru-RU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местной </a:t>
            </a:r>
            <a:r>
              <a:rPr lang="ru-RU" sz="14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администрацией, и после его государственной регистрации. </a:t>
            </a:r>
            <a:endParaRPr lang="ru-RU" sz="14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30" name="Picture 6">
            <a:extLst>
              <a:ext uri="{FF2B5EF4-FFF2-40B4-BE49-F238E27FC236}">
                <a16:creationId xmlns="" xmlns:a16="http://schemas.microsoft.com/office/drawing/2014/main" id="{2F9DE919-46B4-49E9-AD9F-AD0464AA52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255" y="4817196"/>
            <a:ext cx="653080" cy="645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Группа 6"/>
          <p:cNvGrpSpPr/>
          <p:nvPr/>
        </p:nvGrpSpPr>
        <p:grpSpPr>
          <a:xfrm rot="10800000">
            <a:off x="4401724" y="4914985"/>
            <a:ext cx="616589" cy="451671"/>
            <a:chOff x="5714374" y="1554255"/>
            <a:chExt cx="918304" cy="705240"/>
          </a:xfrm>
          <a:noFill/>
        </p:grpSpPr>
        <p:sp>
          <p:nvSpPr>
            <p:cNvPr id="31" name="Нашивка 30"/>
            <p:cNvSpPr/>
            <p:nvPr/>
          </p:nvSpPr>
          <p:spPr>
            <a:xfrm>
              <a:off x="5714374" y="1555413"/>
              <a:ext cx="425210" cy="704082"/>
            </a:xfrm>
            <a:prstGeom prst="chevron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449288"/>
              <a:endParaRPr lang="ru-RU" sz="2853">
                <a:solidFill>
                  <a:prstClr val="black"/>
                </a:solidFill>
              </a:endParaRPr>
            </a:p>
          </p:txBody>
        </p:sp>
        <p:sp>
          <p:nvSpPr>
            <p:cNvPr id="32" name="Нашивка 31"/>
            <p:cNvSpPr/>
            <p:nvPr/>
          </p:nvSpPr>
          <p:spPr>
            <a:xfrm>
              <a:off x="5963234" y="1554255"/>
              <a:ext cx="425210" cy="704082"/>
            </a:xfrm>
            <a:prstGeom prst="chevron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449288"/>
              <a:endParaRPr lang="ru-RU" sz="2853">
                <a:solidFill>
                  <a:prstClr val="black"/>
                </a:solidFill>
              </a:endParaRPr>
            </a:p>
          </p:txBody>
        </p:sp>
        <p:sp>
          <p:nvSpPr>
            <p:cNvPr id="33" name="Нашивка 32"/>
            <p:cNvSpPr/>
            <p:nvPr/>
          </p:nvSpPr>
          <p:spPr>
            <a:xfrm>
              <a:off x="6207468" y="1554668"/>
              <a:ext cx="425210" cy="704082"/>
            </a:xfrm>
            <a:prstGeom prst="chevron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449288"/>
              <a:endParaRPr lang="ru-RU" sz="2853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53311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7186"/>
            <a:ext cx="1402441" cy="548985"/>
          </a:xfrm>
          <a:prstGeom prst="rect">
            <a:avLst/>
          </a:prstGeom>
        </p:spPr>
      </p:pic>
      <p:sp>
        <p:nvSpPr>
          <p:cNvPr id="6" name="Заголовок 2"/>
          <p:cNvSpPr txBox="1">
            <a:spLocks/>
          </p:cNvSpPr>
          <p:nvPr/>
        </p:nvSpPr>
        <p:spPr>
          <a:xfrm>
            <a:off x="1507707" y="376062"/>
            <a:ext cx="10393704" cy="276999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sz="1800" dirty="0">
                <a:solidFill>
                  <a:schemeClr val="accent5">
                    <a:lumMod val="75000"/>
                  </a:scheme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О </a:t>
            </a:r>
            <a:r>
              <a:rPr lang="ru-RU" sz="1800" dirty="0" smtClean="0">
                <a:solidFill>
                  <a:schemeClr val="accent5">
                    <a:lumMod val="75000"/>
                  </a:scheme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порядке предоставления информации </a:t>
            </a:r>
            <a:r>
              <a:rPr lang="ru-RU" sz="1800" dirty="0">
                <a:solidFill>
                  <a:schemeClr val="accent5">
                    <a:lumMod val="75000"/>
                  </a:scheme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о государственных и муниципальных учреждениях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448800" y="6510679"/>
            <a:ext cx="2743200" cy="365125"/>
          </a:xfrm>
        </p:spPr>
        <p:txBody>
          <a:bodyPr/>
          <a:lstStyle/>
          <a:p>
            <a:fld id="{B6F15528-21DE-4FAA-801E-634DDDAF4B2B}" type="slidenum">
              <a:rPr lang="ru-RU" smtClean="0"/>
              <a:pPr/>
              <a:t>11</a:t>
            </a:fld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371574" y="1024203"/>
            <a:ext cx="11529837" cy="40908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Segoe UI Light" panose="020B0502040204020203" pitchFamily="34" charset="0"/>
              </a:rPr>
              <a:t>Плановые </a:t>
            </a:r>
            <a:r>
              <a:rPr lang="ru-RU" b="1" dirty="0" smtClean="0">
                <a:solidFill>
                  <a:schemeClr val="tx1"/>
                </a:solidFill>
                <a:latin typeface="Segoe UI Light" panose="020B0502040204020203" pitchFamily="34" charset="0"/>
              </a:rPr>
              <a:t>документы </a:t>
            </a:r>
            <a:r>
              <a:rPr lang="ru-RU" b="1" dirty="0">
                <a:solidFill>
                  <a:schemeClr val="tx1"/>
                </a:solidFill>
                <a:latin typeface="Segoe UI Light" panose="020B0502040204020203" pitchFamily="34" charset="0"/>
              </a:rPr>
              <a:t>на текущий год и их </a:t>
            </a:r>
            <a:r>
              <a:rPr lang="ru-RU" b="1" dirty="0" smtClean="0">
                <a:solidFill>
                  <a:schemeClr val="tx1"/>
                </a:solidFill>
                <a:latin typeface="Segoe UI Light" panose="020B0502040204020203" pitchFamily="34" charset="0"/>
              </a:rPr>
              <a:t>актуальные редакции</a:t>
            </a:r>
            <a:endParaRPr lang="ru-RU" b="1" dirty="0">
              <a:solidFill>
                <a:schemeClr val="tx1"/>
              </a:solidFill>
              <a:latin typeface="Segoe UI Light" panose="020B0502040204020203" pitchFamily="34" charset="0"/>
            </a:endParaRPr>
          </a:p>
        </p:txBody>
      </p:sp>
      <p:sp>
        <p:nvSpPr>
          <p:cNvPr id="12" name="Стрелка вниз 11"/>
          <p:cNvSpPr/>
          <p:nvPr/>
        </p:nvSpPr>
        <p:spPr>
          <a:xfrm>
            <a:off x="5805256" y="1593615"/>
            <a:ext cx="581489" cy="303126"/>
          </a:xfrm>
          <a:prstGeom prst="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кругленный прямоугольник 56">
            <a:extLst>
              <a:ext uri="{FF2B5EF4-FFF2-40B4-BE49-F238E27FC236}">
                <a16:creationId xmlns:a16="http://schemas.microsoft.com/office/drawing/2014/main" xmlns="" id="{7D5109DB-5C3B-4D44-9353-4D26A24E9001}"/>
              </a:ext>
            </a:extLst>
          </p:cNvPr>
          <p:cNvSpPr/>
          <p:nvPr/>
        </p:nvSpPr>
        <p:spPr>
          <a:xfrm>
            <a:off x="371572" y="3223173"/>
            <a:ext cx="3329572" cy="3210283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 anchorCtr="1"/>
          <a:lstStyle/>
          <a:p>
            <a:pPr algn="ctr"/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Информация о плане ФХД государственного (муниципального) учреждения </a:t>
            </a:r>
            <a:r>
              <a:rPr lang="ru-RU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(для автономных и бюджетных учреждений)</a:t>
            </a:r>
          </a:p>
        </p:txBody>
      </p:sp>
      <p:sp>
        <p:nvSpPr>
          <p:cNvPr id="24" name="Скругленный прямоугольник 56">
            <a:extLst>
              <a:ext uri="{FF2B5EF4-FFF2-40B4-BE49-F238E27FC236}">
                <a16:creationId xmlns:a16="http://schemas.microsoft.com/office/drawing/2014/main" xmlns="" id="{7D5109DB-5C3B-4D44-9353-4D26A24E9001}"/>
              </a:ext>
            </a:extLst>
          </p:cNvPr>
          <p:cNvSpPr/>
          <p:nvPr/>
        </p:nvSpPr>
        <p:spPr>
          <a:xfrm>
            <a:off x="371574" y="2144106"/>
            <a:ext cx="3329570" cy="749319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 anchorCtr="1"/>
          <a:lstStyle/>
          <a:p>
            <a:pPr algn="ctr"/>
            <a:r>
              <a:rPr lang="ru-RU" sz="1500" b="1" dirty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Информация о показателях бюджетной сметы </a:t>
            </a:r>
            <a:br>
              <a:rPr lang="ru-RU" sz="1500" b="1" dirty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r>
              <a:rPr lang="ru-RU" sz="15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(для казенных учреждений)</a:t>
            </a:r>
          </a:p>
        </p:txBody>
      </p:sp>
      <p:sp>
        <p:nvSpPr>
          <p:cNvPr id="38" name="Скругленный прямоугольник 56">
            <a:extLst>
              <a:ext uri="{FF2B5EF4-FFF2-40B4-BE49-F238E27FC236}">
                <a16:creationId xmlns:a16="http://schemas.microsoft.com/office/drawing/2014/main" xmlns="" id="{7D5109DB-5C3B-4D44-9353-4D26A24E9001}"/>
              </a:ext>
            </a:extLst>
          </p:cNvPr>
          <p:cNvSpPr/>
          <p:nvPr/>
        </p:nvSpPr>
        <p:spPr>
          <a:xfrm>
            <a:off x="4986993" y="3223173"/>
            <a:ext cx="6914418" cy="3210283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  <a:prstDash val="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 anchorCtr="1"/>
          <a:lstStyle/>
          <a:p>
            <a:pPr algn="just"/>
            <a:r>
              <a:rPr lang="ru-RU" sz="13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Во исполнение Федерального закона 326-ФЗ </a:t>
            </a:r>
            <a:r>
              <a:rPr lang="ru-RU" sz="1300" b="1" dirty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Федеральным казначейством прекращено размещение предоставленных учреждениями сведений о планах </a:t>
            </a:r>
            <a:r>
              <a:rPr lang="ru-RU" sz="1300" b="1" dirty="0" smtClean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ФХД </a:t>
            </a:r>
            <a:r>
              <a:rPr lang="ru-RU" sz="13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государственных </a:t>
            </a:r>
            <a:r>
              <a:rPr lang="ru-RU" sz="13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(муниципальных) учреждений </a:t>
            </a:r>
            <a:r>
              <a:rPr lang="ru-RU" sz="1300" b="1" dirty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и отчетах о результатах деятельности </a:t>
            </a:r>
            <a:r>
              <a:rPr lang="ru-RU" sz="13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государственных (муниципальных) </a:t>
            </a:r>
            <a:r>
              <a:rPr lang="ru-RU" sz="13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учреждений, </a:t>
            </a:r>
            <a:r>
              <a:rPr lang="ru-RU" sz="13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предоставленных с 14.07.2022,  на едином портале бюджетной системы Российской Федерации и </a:t>
            </a:r>
            <a:r>
              <a:rPr lang="ru-RU" sz="1300" b="1" dirty="0" smtClean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открытой </a:t>
            </a:r>
            <a:r>
              <a:rPr lang="ru-RU" sz="1300" b="1" dirty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части официального сайта bus.gov.</a:t>
            </a:r>
            <a:r>
              <a:rPr lang="en-US" sz="1300" b="1" dirty="0" err="1" smtClean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ru</a:t>
            </a:r>
            <a:r>
              <a:rPr lang="ru-RU" sz="1300" b="1" dirty="0" smtClean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.</a:t>
            </a:r>
            <a:endParaRPr lang="ru-RU" sz="1300" b="1" dirty="0">
              <a:solidFill>
                <a:schemeClr val="accent1">
                  <a:lumMod val="50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r>
              <a:rPr lang="ru-RU" sz="13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Вместе с тем, процедура предоставления сведений на официальный сайт </a:t>
            </a:r>
            <a:r>
              <a:rPr lang="ru-RU" sz="13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bus.gov.ru </a:t>
            </a:r>
            <a:r>
              <a:rPr lang="ru-RU" sz="13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не изменяется. </a:t>
            </a:r>
            <a:r>
              <a:rPr lang="ru-RU" sz="1300" b="1" dirty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Государственные и муниципальные учреждения продолжают предоставлять сведения о планах </a:t>
            </a:r>
            <a:r>
              <a:rPr lang="ru-RU" sz="1300" b="1" dirty="0" smtClean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ФХД </a:t>
            </a:r>
            <a:r>
              <a:rPr lang="ru-RU" sz="13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государственных </a:t>
            </a:r>
            <a:r>
              <a:rPr lang="ru-RU" sz="13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(муниципальных) учреждений </a:t>
            </a:r>
            <a:r>
              <a:rPr lang="ru-RU" sz="1300" b="1" dirty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и </a:t>
            </a:r>
            <a:r>
              <a:rPr lang="ru-RU" sz="1300" b="1" dirty="0" smtClean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отчеты </a:t>
            </a:r>
            <a:r>
              <a:rPr lang="ru-RU" sz="1300" b="1" dirty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 результатах деятельности</a:t>
            </a:r>
            <a:r>
              <a:rPr lang="ru-RU" sz="13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государственных (муниципальных) учреждений </a:t>
            </a:r>
            <a:r>
              <a:rPr lang="ru-RU" sz="13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в </a:t>
            </a:r>
            <a:r>
              <a:rPr lang="ru-RU" sz="13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соответствии с нормами Порядка 86н. </a:t>
            </a:r>
          </a:p>
          <a:p>
            <a:r>
              <a:rPr lang="ru-RU" sz="13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---------------------</a:t>
            </a:r>
          </a:p>
          <a:p>
            <a:pPr algn="just"/>
            <a:r>
              <a:rPr lang="ru-RU" sz="1300" i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Совместное письмом Министерства финансов Российской Федерации № 09-07-06/94470 и Казначейства России № 07-04-05/13-23771 от 30.03.2022 предоставлены разъяснения в связи с принятием </a:t>
            </a:r>
            <a:r>
              <a:rPr lang="ru-RU" sz="1300" i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326-ФЗ.</a:t>
            </a:r>
            <a:endParaRPr lang="ru-RU" sz="1300" i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ru-RU" sz="12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cxnSp>
        <p:nvCxnSpPr>
          <p:cNvPr id="39" name="Прямая со стрелкой 38"/>
          <p:cNvCxnSpPr/>
          <p:nvPr/>
        </p:nvCxnSpPr>
        <p:spPr>
          <a:xfrm>
            <a:off x="3918859" y="4496650"/>
            <a:ext cx="9000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0" name="Группа 39">
            <a:extLst>
              <a:ext uri="{FF2B5EF4-FFF2-40B4-BE49-F238E27FC236}">
                <a16:creationId xmlns:a16="http://schemas.microsoft.com/office/drawing/2014/main" xmlns="" id="{82FF1EAB-60BE-4921-9DB0-6EAF6DA317ED}"/>
              </a:ext>
            </a:extLst>
          </p:cNvPr>
          <p:cNvGrpSpPr/>
          <p:nvPr/>
        </p:nvGrpSpPr>
        <p:grpSpPr>
          <a:xfrm>
            <a:off x="4834843" y="3315710"/>
            <a:ext cx="0" cy="474197"/>
            <a:chOff x="7770202" y="5683762"/>
            <a:chExt cx="0" cy="616123"/>
          </a:xfrm>
        </p:grpSpPr>
        <p:cxnSp>
          <p:nvCxnSpPr>
            <p:cNvPr id="41" name="Прямая соединительная линия 40">
              <a:extLst>
                <a:ext uri="{FF2B5EF4-FFF2-40B4-BE49-F238E27FC236}">
                  <a16:creationId xmlns:a16="http://schemas.microsoft.com/office/drawing/2014/main" xmlns="" id="{E2AFAE5E-B134-437C-BDF9-2ED47215A7D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770202" y="5683762"/>
              <a:ext cx="0" cy="405284"/>
            </a:xfrm>
            <a:prstGeom prst="line">
              <a:avLst/>
            </a:prstGeom>
            <a:ln w="111125" cap="rnd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Прямая соединительная линия 41">
              <a:extLst>
                <a:ext uri="{FF2B5EF4-FFF2-40B4-BE49-F238E27FC236}">
                  <a16:creationId xmlns:a16="http://schemas.microsoft.com/office/drawing/2014/main" xmlns="" id="{A16B6B03-5EC9-44AC-8A10-A314EA71006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770202" y="6293700"/>
              <a:ext cx="0" cy="6185"/>
            </a:xfrm>
            <a:prstGeom prst="line">
              <a:avLst/>
            </a:prstGeom>
            <a:ln w="101600" cap="rnd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Скругленный прямоугольник 56">
            <a:extLst>
              <a:ext uri="{FF2B5EF4-FFF2-40B4-BE49-F238E27FC236}">
                <a16:creationId xmlns:a16="http://schemas.microsoft.com/office/drawing/2014/main" xmlns="" id="{7D5109DB-5C3B-4D44-9353-4D26A24E9001}"/>
              </a:ext>
            </a:extLst>
          </p:cNvPr>
          <p:cNvSpPr/>
          <p:nvPr/>
        </p:nvSpPr>
        <p:spPr>
          <a:xfrm>
            <a:off x="4986993" y="2153064"/>
            <a:ext cx="6914418" cy="821641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  <a:prstDash val="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 anchorCtr="1"/>
          <a:lstStyle/>
          <a:p>
            <a:pPr marL="174625" algn="just"/>
            <a:r>
              <a:rPr lang="ru-RU" sz="14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Информация о показателях бюджетной сметы в электронном структурированном виде и электронные копии документов на официальный сайт </a:t>
            </a:r>
            <a:r>
              <a:rPr lang="ru-RU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bus.gov.</a:t>
            </a:r>
            <a:r>
              <a:rPr lang="en-US" sz="1400" dirty="0" err="1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ru</a:t>
            </a:r>
            <a:r>
              <a:rPr lang="ru-RU" sz="14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размещается </a:t>
            </a:r>
            <a:r>
              <a:rPr lang="ru-RU" sz="1400" b="1" dirty="0" smtClean="0">
                <a:solidFill>
                  <a:srgbClr val="C0000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ежегодно</a:t>
            </a:r>
            <a:r>
              <a:rPr lang="ru-RU" sz="14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, несмотря на наличие показателей плановых периодов.</a:t>
            </a:r>
            <a:endParaRPr lang="ru-RU" sz="14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cxnSp>
        <p:nvCxnSpPr>
          <p:cNvPr id="44" name="Прямая со стрелкой 43"/>
          <p:cNvCxnSpPr/>
          <p:nvPr/>
        </p:nvCxnSpPr>
        <p:spPr>
          <a:xfrm>
            <a:off x="3918859" y="2515450"/>
            <a:ext cx="9000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2556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7186"/>
            <a:ext cx="1402441" cy="548985"/>
          </a:xfrm>
          <a:prstGeom prst="rect">
            <a:avLst/>
          </a:prstGeom>
        </p:spPr>
      </p:pic>
      <p:sp>
        <p:nvSpPr>
          <p:cNvPr id="6" name="Заголовок 2"/>
          <p:cNvSpPr txBox="1">
            <a:spLocks/>
          </p:cNvSpPr>
          <p:nvPr/>
        </p:nvSpPr>
        <p:spPr>
          <a:xfrm>
            <a:off x="1507707" y="376062"/>
            <a:ext cx="10393704" cy="276999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sz="1800" dirty="0">
                <a:solidFill>
                  <a:schemeClr val="accent5">
                    <a:lumMod val="75000"/>
                  </a:scheme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О </a:t>
            </a:r>
            <a:r>
              <a:rPr lang="ru-RU" sz="1800" dirty="0" smtClean="0">
                <a:solidFill>
                  <a:schemeClr val="accent5">
                    <a:lumMod val="75000"/>
                  </a:scheme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порядке предоставления информации </a:t>
            </a:r>
            <a:r>
              <a:rPr lang="ru-RU" sz="1800" dirty="0">
                <a:solidFill>
                  <a:schemeClr val="accent5">
                    <a:lumMod val="75000"/>
                  </a:scheme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о государственных и муниципальных учреждениях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448800" y="6510679"/>
            <a:ext cx="2743200" cy="365125"/>
          </a:xfrm>
        </p:spPr>
        <p:txBody>
          <a:bodyPr/>
          <a:lstStyle/>
          <a:p>
            <a:fld id="{B6F15528-21DE-4FAA-801E-634DDDAF4B2B}" type="slidenum">
              <a:rPr lang="ru-RU" smtClean="0"/>
              <a:pPr/>
              <a:t>12</a:t>
            </a:fld>
            <a:endParaRPr lang="ru-RU" dirty="0"/>
          </a:p>
        </p:txBody>
      </p:sp>
      <p:grpSp>
        <p:nvGrpSpPr>
          <p:cNvPr id="14" name="Группа 13"/>
          <p:cNvGrpSpPr/>
          <p:nvPr/>
        </p:nvGrpSpPr>
        <p:grpSpPr>
          <a:xfrm>
            <a:off x="371574" y="973403"/>
            <a:ext cx="11529837" cy="5782877"/>
            <a:chOff x="371574" y="973403"/>
            <a:chExt cx="11529837" cy="5782877"/>
          </a:xfrm>
        </p:grpSpPr>
        <p:sp>
          <p:nvSpPr>
            <p:cNvPr id="13" name="Прямоугольник 12"/>
            <p:cNvSpPr/>
            <p:nvPr/>
          </p:nvSpPr>
          <p:spPr>
            <a:xfrm>
              <a:off x="371574" y="973403"/>
              <a:ext cx="11529837" cy="40908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952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b="1" dirty="0" smtClean="0">
                  <a:solidFill>
                    <a:schemeClr val="tx1"/>
                  </a:solidFill>
                  <a:latin typeface="Segoe UI Light" panose="020B0502040204020203" pitchFamily="34" charset="0"/>
                </a:rPr>
                <a:t>Отчетные документы за отчетный период </a:t>
              </a:r>
              <a:r>
                <a:rPr lang="ru-RU" b="1" dirty="0">
                  <a:solidFill>
                    <a:schemeClr val="tx1"/>
                  </a:solidFill>
                  <a:latin typeface="Segoe UI Light" panose="020B0502040204020203" pitchFamily="34" charset="0"/>
                </a:rPr>
                <a:t>и их </a:t>
              </a:r>
              <a:r>
                <a:rPr lang="ru-RU" b="1" dirty="0" smtClean="0">
                  <a:solidFill>
                    <a:schemeClr val="tx1"/>
                  </a:solidFill>
                  <a:latin typeface="Segoe UI Light" panose="020B0502040204020203" pitchFamily="34" charset="0"/>
                </a:rPr>
                <a:t>актуальные редакции</a:t>
              </a:r>
              <a:endParaRPr lang="ru-RU" b="1" dirty="0">
                <a:solidFill>
                  <a:schemeClr val="tx1"/>
                </a:solidFill>
                <a:latin typeface="Segoe UI Light" panose="020B0502040204020203" pitchFamily="34" charset="0"/>
              </a:endParaRPr>
            </a:p>
          </p:txBody>
        </p:sp>
        <p:sp>
          <p:nvSpPr>
            <p:cNvPr id="12" name="Стрелка вниз 11"/>
            <p:cNvSpPr/>
            <p:nvPr/>
          </p:nvSpPr>
          <p:spPr>
            <a:xfrm>
              <a:off x="5805256" y="1484755"/>
              <a:ext cx="581489" cy="303126"/>
            </a:xfrm>
            <a:prstGeom prst="downArrow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Скругленный прямоугольник 56">
              <a:extLst>
                <a:ext uri="{FF2B5EF4-FFF2-40B4-BE49-F238E27FC236}">
                  <a16:creationId xmlns:a16="http://schemas.microsoft.com/office/drawing/2014/main" xmlns="" id="{7D5109DB-5C3B-4D44-9353-4D26A24E9001}"/>
                </a:ext>
              </a:extLst>
            </p:cNvPr>
            <p:cNvSpPr/>
            <p:nvPr/>
          </p:nvSpPr>
          <p:spPr>
            <a:xfrm>
              <a:off x="4235886" y="1825212"/>
              <a:ext cx="7584776" cy="3258279"/>
            </a:xfrm>
            <a:prstGeom prst="roundRect">
              <a:avLst>
                <a:gd name="adj" fmla="val 3010"/>
              </a:avLst>
            </a:prstGeom>
            <a:noFill/>
            <a:ln w="9525">
              <a:solidFill>
                <a:schemeClr val="accent1">
                  <a:lumMod val="75000"/>
                </a:schemeClr>
              </a:solidFill>
              <a:prstDash val="dash"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 anchorCtr="1"/>
            <a:lstStyle/>
            <a:p>
              <a:pPr algn="just"/>
              <a:r>
                <a:rPr lang="ru-RU" sz="1400" dirty="0" smtClean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     </a:t>
              </a:r>
              <a:r>
                <a:rPr lang="ru-RU" sz="1400" b="1" dirty="0" smtClean="0">
                  <a:solidFill>
                    <a:schemeClr val="accent1">
                      <a:lumMod val="50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Начиная </a:t>
              </a:r>
              <a:r>
                <a:rPr lang="ru-RU" sz="1400" b="1" dirty="0">
                  <a:solidFill>
                    <a:schemeClr val="accent1">
                      <a:lumMod val="50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с отчетности за 2022 год </a:t>
              </a:r>
              <a:r>
                <a:rPr lang="ru-RU" sz="1400" dirty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Информация о результатах деятельности и об использовании имущества государственными и муниципальными учреждениями ПУБЛИКУЕТСЯ и РАЗМЕЩАЕТСЯ в соответствии с требованиями приказа Минфина России от 2 ноября 2022 г. № 171н. </a:t>
              </a:r>
            </a:p>
            <a:p>
              <a:r>
                <a:rPr lang="ru-RU" sz="1400" dirty="0" smtClean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     Публикация </a:t>
              </a:r>
              <a:r>
                <a:rPr lang="ru-RU" sz="1400" dirty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и размещение информации согласно требованиям приказа Минфина России от 30 сентября 2010 г. </a:t>
              </a:r>
              <a:r>
                <a:rPr lang="ru-RU" sz="1400" b="1" dirty="0">
                  <a:solidFill>
                    <a:srgbClr val="C00000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№ 114н НЕ ОСУЩЕСТВЛЯЕТСЯ</a:t>
              </a:r>
              <a:r>
                <a:rPr lang="ru-RU" sz="1400" dirty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.</a:t>
              </a:r>
            </a:p>
            <a:p>
              <a:r>
                <a:rPr lang="ru-RU" sz="1400" dirty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 </a:t>
              </a:r>
              <a:endParaRPr lang="ru-RU" sz="14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  <a:p>
              <a:pPr algn="just"/>
              <a:r>
                <a:rPr lang="ru-RU" sz="1400" b="1" dirty="0" smtClean="0">
                  <a:solidFill>
                    <a:schemeClr val="accent6">
                      <a:lumMod val="50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     Реализована возможность загрузки отчетов в </a:t>
              </a:r>
              <a:r>
                <a:rPr lang="en-US" sz="1400" b="1" dirty="0">
                  <a:solidFill>
                    <a:schemeClr val="accent6">
                      <a:lumMod val="50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x</a:t>
              </a:r>
              <a:r>
                <a:rPr lang="en-US" sz="1400" b="1" dirty="0" smtClean="0">
                  <a:solidFill>
                    <a:schemeClr val="accent6">
                      <a:lumMod val="50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ml</a:t>
              </a:r>
              <a:r>
                <a:rPr lang="ru-RU" sz="1400" b="1" dirty="0" smtClean="0">
                  <a:solidFill>
                    <a:schemeClr val="accent6">
                      <a:lumMod val="50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-форматах </a:t>
              </a:r>
              <a:r>
                <a:rPr lang="ru-RU" sz="1400" dirty="0" smtClean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(для тех учреждений  </a:t>
              </a:r>
              <a:r>
                <a:rPr lang="ru-RU" sz="1400" dirty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у кого имеется техническая возможность автоматизировано сформировать </a:t>
              </a:r>
              <a:r>
                <a:rPr lang="ru-RU" sz="1400" dirty="0" err="1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xml</a:t>
              </a:r>
              <a:r>
                <a:rPr lang="ru-RU" sz="1400" dirty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-документ для загрузки Отчета в Личном кабинете).</a:t>
              </a:r>
            </a:p>
            <a:p>
              <a:endParaRPr lang="ru-RU" sz="14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  <a:p>
              <a:pPr algn="just"/>
              <a:r>
                <a:rPr lang="ru-RU" sz="1400" dirty="0" smtClean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     После доработки Отчета на сайте bus.gov.</a:t>
              </a:r>
              <a:r>
                <a:rPr lang="en-US" sz="1400" dirty="0" err="1" smtClean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ru</a:t>
              </a:r>
              <a:r>
                <a:rPr lang="ru-RU" sz="1400" dirty="0" smtClean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 в соответствии с требованиями приказа 171 н </a:t>
              </a:r>
              <a:r>
                <a:rPr lang="ru-RU" sz="1400" b="1" dirty="0" smtClean="0">
                  <a:solidFill>
                    <a:srgbClr val="C00000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некорректные отчеты учреждений </a:t>
              </a:r>
              <a:r>
                <a:rPr lang="ru-RU" sz="1400" dirty="0" smtClean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(например, по форме к приказу № 114 н или загруженные в неверном периоде) </a:t>
              </a:r>
              <a:r>
                <a:rPr lang="ru-RU" sz="1400" b="1" dirty="0" smtClean="0">
                  <a:solidFill>
                    <a:srgbClr val="C00000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будут централизованно удалены </a:t>
              </a:r>
              <a:r>
                <a:rPr lang="ru-RU" sz="1400" dirty="0" smtClean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нештатным способом с помощью технических специалистов сайта.</a:t>
              </a:r>
              <a:endParaRPr lang="ru-RU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cxnSp>
          <p:nvCxnSpPr>
            <p:cNvPr id="5" name="Прямая со стрелкой 4"/>
            <p:cNvCxnSpPr/>
            <p:nvPr/>
          </p:nvCxnSpPr>
          <p:spPr>
            <a:xfrm>
              <a:off x="3456206" y="3375420"/>
              <a:ext cx="6120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Скругленный прямоугольник 56">
              <a:extLst>
                <a:ext uri="{FF2B5EF4-FFF2-40B4-BE49-F238E27FC236}">
                  <a16:creationId xmlns:a16="http://schemas.microsoft.com/office/drawing/2014/main" xmlns="" id="{7D5109DB-5C3B-4D44-9353-4D26A24E9001}"/>
                </a:ext>
              </a:extLst>
            </p:cNvPr>
            <p:cNvSpPr/>
            <p:nvPr/>
          </p:nvSpPr>
          <p:spPr>
            <a:xfrm>
              <a:off x="632433" y="2551500"/>
              <a:ext cx="2709481" cy="1650383"/>
            </a:xfrm>
            <a:prstGeom prst="roundRect">
              <a:avLst>
                <a:gd name="adj" fmla="val 3010"/>
              </a:avLst>
            </a:prstGeom>
            <a:noFill/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 anchorCtr="1"/>
            <a:lstStyle/>
            <a:p>
              <a:pPr algn="ctr">
                <a:tabLst>
                  <a:tab pos="446088" algn="l"/>
                </a:tabLst>
              </a:pPr>
              <a:r>
                <a:rPr lang="ru-RU" b="1" dirty="0">
                  <a:solidFill>
                    <a:srgbClr val="11437F"/>
                  </a:solidFill>
                  <a:latin typeface="Arial" panose="020B0604020202020204" pitchFamily="34" charset="0"/>
                  <a:ea typeface="+mj-ea"/>
                  <a:cs typeface="Arial" panose="020B0604020202020204" pitchFamily="34" charset="0"/>
                </a:rPr>
                <a:t>Информация о результатах деятельности и об использовании имущества</a:t>
              </a:r>
            </a:p>
          </p:txBody>
        </p:sp>
        <p:pic>
          <p:nvPicPr>
            <p:cNvPr id="40" name="Picture 2" descr="C:\Users\1\AppData\Local\Microsoft\Windows\Temporary Internet Files\Content.IE5\FUZSU1KV\MC900434750[1]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1791" y="2327572"/>
              <a:ext cx="461283" cy="3964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Прямоугольник 7"/>
            <p:cNvSpPr/>
            <p:nvPr/>
          </p:nvSpPr>
          <p:spPr>
            <a:xfrm>
              <a:off x="578002" y="5155842"/>
              <a:ext cx="11268979" cy="1600438"/>
            </a:xfrm>
            <a:prstGeom prst="rect">
              <a:avLst/>
            </a:prstGeom>
            <a:ln>
              <a:solidFill>
                <a:srgbClr val="C00000"/>
              </a:solidFill>
              <a:prstDash val="dash"/>
            </a:ln>
          </p:spPr>
          <p:txBody>
            <a:bodyPr wrap="square">
              <a:spAutoFit/>
            </a:bodyPr>
            <a:lstStyle/>
            <a:p>
              <a:r>
                <a:rPr lang="ru-RU" sz="1400" b="1" dirty="0">
                  <a:solidFill>
                    <a:srgbClr val="C00000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ВАЖНО!!!</a:t>
              </a:r>
              <a:r>
                <a:rPr lang="ru-RU" sz="1400" b="1" dirty="0">
                  <a:solidFill>
                    <a:schemeClr val="accent1">
                      <a:lumMod val="50000"/>
                    </a:schemeClr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sz="1400" b="1" dirty="0" smtClean="0">
                  <a:solidFill>
                    <a:schemeClr val="accent1">
                      <a:lumMod val="50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В </a:t>
              </a:r>
              <a:r>
                <a:rPr lang="ru-RU" sz="1400" b="1" dirty="0">
                  <a:solidFill>
                    <a:schemeClr val="accent1">
                      <a:lumMod val="50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части федеральных учреждений размещение информации будет осуществляться автоматически </a:t>
              </a:r>
              <a:r>
                <a:rPr lang="ru-RU" sz="1400" dirty="0">
                  <a:latin typeface="Segoe UI Light" panose="020B0502040204020203" pitchFamily="34" charset="0"/>
                  <a:cs typeface="Segoe UI Light" panose="020B0502040204020203" pitchFamily="34" charset="0"/>
                </a:rPr>
                <a:t>из подсистемы управления расходами ГИИС «Электронный бюджет», оператором которой является Министерство финансов Российской Федерации. </a:t>
              </a:r>
              <a:endParaRPr lang="ru-RU" sz="1400" dirty="0" smtClean="0"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  <a:p>
              <a:endParaRPr lang="ru-RU" sz="1400" dirty="0"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  <a:p>
              <a:r>
                <a:rPr lang="ru-RU" sz="1400" b="1" dirty="0">
                  <a:solidFill>
                    <a:schemeClr val="accent1">
                      <a:lumMod val="50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В части учреждений субъектов Российской Федерации и муниципальных образований сообщение о дате начала размещении Информации </a:t>
              </a:r>
              <a:r>
                <a:rPr lang="ru-RU" sz="1400" dirty="0">
                  <a:latin typeface="Segoe UI Light" panose="020B0502040204020203" pitchFamily="34" charset="0"/>
                  <a:cs typeface="Segoe UI Light" panose="020B0502040204020203" pitchFamily="34" charset="0"/>
                </a:rPr>
                <a:t>о результатах деятельности и об использовании имущества государственными и муниципальными учреждениями по новым форматам на Официальном сайте ГМУ за отчетный 2022 год </a:t>
              </a:r>
              <a:r>
                <a:rPr lang="ru-RU" sz="1400" b="1" u="sng" dirty="0">
                  <a:solidFill>
                    <a:schemeClr val="accent1">
                      <a:lumMod val="50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будет доведено </a:t>
              </a:r>
              <a:r>
                <a:rPr lang="ru-RU" sz="1400" b="1" u="sng" dirty="0" smtClean="0">
                  <a:solidFill>
                    <a:schemeClr val="accent1">
                      <a:lumMod val="50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дополнительно</a:t>
              </a:r>
              <a:r>
                <a:rPr lang="ru-RU" sz="1400" dirty="0">
                  <a:latin typeface="Segoe UI Light" panose="020B0502040204020203" pitchFamily="34" charset="0"/>
                  <a:cs typeface="Segoe UI Light" panose="020B0502040204020203" pitchFamily="34" charset="0"/>
                </a:rPr>
                <a:t> </a:t>
              </a:r>
              <a:r>
                <a:rPr lang="ru-RU" sz="1400" dirty="0" smtClean="0">
                  <a:latin typeface="Segoe UI Light" panose="020B0502040204020203" pitchFamily="34" charset="0"/>
                  <a:cs typeface="Segoe UI Light" panose="020B0502040204020203" pitchFamily="34" charset="0"/>
                </a:rPr>
                <a:t>в разделе «Новости» сайта </a:t>
              </a:r>
              <a:r>
                <a:rPr lang="ru-RU" sz="1400" dirty="0">
                  <a:latin typeface="Segoe UI Light" panose="020B0502040204020203" pitchFamily="34" charset="0"/>
                  <a:cs typeface="Segoe UI Light" panose="020B0502040204020203" pitchFamily="34" charset="0"/>
                </a:rPr>
                <a:t>bus.gov.</a:t>
              </a:r>
              <a:r>
                <a:rPr lang="en-US" sz="1400" dirty="0" err="1" smtClean="0">
                  <a:latin typeface="Segoe UI Light" panose="020B0502040204020203" pitchFamily="34" charset="0"/>
                  <a:cs typeface="Segoe UI Light" panose="020B0502040204020203" pitchFamily="34" charset="0"/>
                </a:rPr>
                <a:t>ru</a:t>
              </a:r>
              <a:r>
                <a:rPr lang="ru-RU" sz="1400" dirty="0" smtClean="0">
                  <a:latin typeface="Segoe UI Light" panose="020B0502040204020203" pitchFamily="34" charset="0"/>
                  <a:cs typeface="Segoe UI Light" panose="020B0502040204020203" pitchFamily="34" charset="0"/>
                </a:rPr>
                <a:t>. </a:t>
              </a:r>
            </a:p>
            <a:p>
              <a:r>
                <a:rPr lang="ru-RU" sz="1400" dirty="0" smtClean="0">
                  <a:solidFill>
                    <a:srgbClr val="FF0000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В настоящее время проводится апробация функционала по размещению указанной информации на Официальном сайте ГМУ.</a:t>
              </a:r>
              <a:endParaRPr lang="ru-RU" sz="1400" dirty="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grpSp>
          <p:nvGrpSpPr>
            <p:cNvPr id="42" name="Группа 41">
              <a:extLst>
                <a:ext uri="{FF2B5EF4-FFF2-40B4-BE49-F238E27FC236}">
                  <a16:creationId xmlns:a16="http://schemas.microsoft.com/office/drawing/2014/main" xmlns="" id="{82FF1EAB-60BE-4921-9DB0-6EAF6DA317ED}"/>
                </a:ext>
              </a:extLst>
            </p:cNvPr>
            <p:cNvGrpSpPr/>
            <p:nvPr/>
          </p:nvGrpSpPr>
          <p:grpSpPr>
            <a:xfrm>
              <a:off x="371574" y="5721454"/>
              <a:ext cx="0" cy="474197"/>
              <a:chOff x="7770202" y="5683762"/>
              <a:chExt cx="0" cy="616123"/>
            </a:xfrm>
          </p:grpSpPr>
          <p:cxnSp>
            <p:nvCxnSpPr>
              <p:cNvPr id="43" name="Прямая соединительная линия 42">
                <a:extLst>
                  <a:ext uri="{FF2B5EF4-FFF2-40B4-BE49-F238E27FC236}">
                    <a16:creationId xmlns:a16="http://schemas.microsoft.com/office/drawing/2014/main" xmlns="" id="{E2AFAE5E-B134-437C-BDF9-2ED47215A7D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770202" y="5683762"/>
                <a:ext cx="0" cy="405284"/>
              </a:xfrm>
              <a:prstGeom prst="line">
                <a:avLst/>
              </a:prstGeom>
              <a:ln w="111125" cap="rnd">
                <a:solidFill>
                  <a:srgbClr val="C00000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Прямая соединительная линия 43">
                <a:extLst>
                  <a:ext uri="{FF2B5EF4-FFF2-40B4-BE49-F238E27FC236}">
                    <a16:creationId xmlns:a16="http://schemas.microsoft.com/office/drawing/2014/main" xmlns="" id="{A16B6B03-5EC9-44AC-8A10-A314EA71006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770202" y="6293700"/>
                <a:ext cx="0" cy="6185"/>
              </a:xfrm>
              <a:prstGeom prst="line">
                <a:avLst/>
              </a:prstGeom>
              <a:ln w="101600" cap="rnd">
                <a:solidFill>
                  <a:srgbClr val="C00000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873006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7186"/>
            <a:ext cx="1402441" cy="548985"/>
          </a:xfrm>
          <a:prstGeom prst="rect">
            <a:avLst/>
          </a:prstGeom>
        </p:spPr>
      </p:pic>
      <p:sp>
        <p:nvSpPr>
          <p:cNvPr id="6" name="Заголовок 2"/>
          <p:cNvSpPr txBox="1">
            <a:spLocks/>
          </p:cNvSpPr>
          <p:nvPr/>
        </p:nvSpPr>
        <p:spPr>
          <a:xfrm>
            <a:off x="1507707" y="376062"/>
            <a:ext cx="10393704" cy="276999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sz="1800" dirty="0">
                <a:solidFill>
                  <a:schemeClr val="accent5">
                    <a:lumMod val="75000"/>
                  </a:scheme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О </a:t>
            </a:r>
            <a:r>
              <a:rPr lang="ru-RU" sz="1800" dirty="0" smtClean="0">
                <a:solidFill>
                  <a:schemeClr val="accent5">
                    <a:lumMod val="75000"/>
                  </a:scheme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порядке предоставления информации </a:t>
            </a:r>
            <a:r>
              <a:rPr lang="ru-RU" sz="1800" dirty="0">
                <a:solidFill>
                  <a:schemeClr val="accent5">
                    <a:lumMod val="75000"/>
                  </a:scheme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о государственных и муниципальных учреждениях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448800" y="6510679"/>
            <a:ext cx="2743200" cy="365125"/>
          </a:xfrm>
        </p:spPr>
        <p:txBody>
          <a:bodyPr/>
          <a:lstStyle/>
          <a:p>
            <a:fld id="{B6F15528-21DE-4FAA-801E-634DDDAF4B2B}" type="slidenum">
              <a:rPr lang="ru-RU" smtClean="0"/>
              <a:pPr/>
              <a:t>13</a:t>
            </a:fld>
            <a:endParaRPr lang="ru-RU" dirty="0"/>
          </a:p>
        </p:txBody>
      </p:sp>
      <p:grpSp>
        <p:nvGrpSpPr>
          <p:cNvPr id="7" name="Группа 6"/>
          <p:cNvGrpSpPr/>
          <p:nvPr/>
        </p:nvGrpSpPr>
        <p:grpSpPr>
          <a:xfrm>
            <a:off x="405814" y="973403"/>
            <a:ext cx="11529839" cy="5384876"/>
            <a:chOff x="371572" y="973403"/>
            <a:chExt cx="11529839" cy="5384876"/>
          </a:xfrm>
        </p:grpSpPr>
        <p:sp>
          <p:nvSpPr>
            <p:cNvPr id="13" name="Прямоугольник 12"/>
            <p:cNvSpPr/>
            <p:nvPr/>
          </p:nvSpPr>
          <p:spPr>
            <a:xfrm>
              <a:off x="371574" y="973403"/>
              <a:ext cx="11529837" cy="40908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952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b="1" dirty="0">
                  <a:solidFill>
                    <a:schemeClr val="tx1"/>
                  </a:solidFill>
                  <a:latin typeface="Segoe UI Light" panose="020B0502040204020203" pitchFamily="34" charset="0"/>
                </a:rPr>
                <a:t>Плановые </a:t>
              </a:r>
              <a:r>
                <a:rPr lang="ru-RU" b="1" dirty="0" smtClean="0">
                  <a:solidFill>
                    <a:schemeClr val="tx1"/>
                  </a:solidFill>
                  <a:latin typeface="Segoe UI Light" panose="020B0502040204020203" pitchFamily="34" charset="0"/>
                </a:rPr>
                <a:t>документы </a:t>
              </a:r>
              <a:r>
                <a:rPr lang="ru-RU" b="1" dirty="0">
                  <a:solidFill>
                    <a:schemeClr val="tx1"/>
                  </a:solidFill>
                  <a:latin typeface="Segoe UI Light" panose="020B0502040204020203" pitchFamily="34" charset="0"/>
                </a:rPr>
                <a:t>на текущий год и их </a:t>
              </a:r>
              <a:r>
                <a:rPr lang="ru-RU" b="1" dirty="0" smtClean="0">
                  <a:solidFill>
                    <a:schemeClr val="tx1"/>
                  </a:solidFill>
                  <a:latin typeface="Segoe UI Light" panose="020B0502040204020203" pitchFamily="34" charset="0"/>
                </a:rPr>
                <a:t>актуальные редакции</a:t>
              </a:r>
              <a:endParaRPr lang="ru-RU" b="1" dirty="0">
                <a:solidFill>
                  <a:schemeClr val="tx1"/>
                </a:solidFill>
                <a:latin typeface="Segoe UI Light" panose="020B0502040204020203" pitchFamily="34" charset="0"/>
              </a:endParaRPr>
            </a:p>
          </p:txBody>
        </p:sp>
        <p:sp>
          <p:nvSpPr>
            <p:cNvPr id="12" name="Стрелка вниз 11"/>
            <p:cNvSpPr/>
            <p:nvPr/>
          </p:nvSpPr>
          <p:spPr>
            <a:xfrm>
              <a:off x="5805256" y="1637159"/>
              <a:ext cx="581489" cy="303126"/>
            </a:xfrm>
            <a:prstGeom prst="downArrow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Скругленный прямоугольник 56">
              <a:extLst>
                <a:ext uri="{FF2B5EF4-FFF2-40B4-BE49-F238E27FC236}">
                  <a16:creationId xmlns:a16="http://schemas.microsoft.com/office/drawing/2014/main" xmlns="" id="{7D5109DB-5C3B-4D44-9353-4D26A24E9001}"/>
                </a:ext>
              </a:extLst>
            </p:cNvPr>
            <p:cNvSpPr/>
            <p:nvPr/>
          </p:nvSpPr>
          <p:spPr>
            <a:xfrm>
              <a:off x="6657502" y="2124451"/>
              <a:ext cx="5227131" cy="3044818"/>
            </a:xfrm>
            <a:prstGeom prst="roundRect">
              <a:avLst>
                <a:gd name="adj" fmla="val 3010"/>
              </a:avLst>
            </a:prstGeom>
            <a:noFill/>
            <a:ln w="9525">
              <a:solidFill>
                <a:schemeClr val="accent1">
                  <a:lumMod val="75000"/>
                </a:schemeClr>
              </a:solidFill>
              <a:prstDash val="dash"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 anchorCtr="1"/>
            <a:lstStyle/>
            <a:p>
              <a:pPr marL="174625" algn="just"/>
              <a:r>
                <a:rPr lang="ru-RU" sz="1600" b="1" dirty="0">
                  <a:solidFill>
                    <a:schemeClr val="accent6">
                      <a:lumMod val="50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Признак недоведения </a:t>
              </a:r>
              <a:r>
                <a:rPr lang="ru-RU" sz="1600" dirty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Государственного (муниципального задания) </a:t>
              </a:r>
              <a:r>
                <a:rPr lang="ru-RU" sz="1600" dirty="0" smtClean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проставляется </a:t>
              </a:r>
              <a:r>
                <a:rPr lang="ru-RU" sz="1600" dirty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для учреждений в Личном кабинете органа-учредителя </a:t>
              </a:r>
              <a:r>
                <a:rPr lang="ru-RU" sz="1600" b="1" dirty="0">
                  <a:solidFill>
                    <a:srgbClr val="C00000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ежегодно. </a:t>
              </a:r>
            </a:p>
            <a:p>
              <a:pPr algn="just"/>
              <a:r>
                <a:rPr lang="ru-RU" sz="1400" i="1" dirty="0" smtClean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*Для </a:t>
              </a:r>
              <a:r>
                <a:rPr lang="ru-RU" sz="1400" i="1" dirty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федеральных учреждений применяется автоматическое размещение информации о Государственном задании.</a:t>
              </a:r>
            </a:p>
            <a:p>
              <a:pPr algn="just"/>
              <a:r>
                <a:rPr lang="ru-RU" sz="1400" i="1" dirty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В силу п. 4 Положения </a:t>
              </a:r>
              <a:r>
                <a:rPr lang="ru-RU" sz="1400" i="1" dirty="0" smtClean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№ 640 </a:t>
              </a:r>
              <a:r>
                <a:rPr lang="ru-RU" sz="1400" i="1" dirty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и п. 7, 23 Порядка </a:t>
              </a:r>
              <a:r>
                <a:rPr lang="ru-RU" sz="1400" i="1" dirty="0" smtClean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№ 177н такие </a:t>
              </a:r>
              <a:r>
                <a:rPr lang="ru-RU" sz="1400" i="1" dirty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задания и отчеты об их выполнении формируются в государственной интегрированной информационной системе "Электронный бюджет" и включаются в реестр государственных заданий, находящийся на едином портале бюджетной системы РФ, а потом выгружаются на официальный сайт bus.gov.ru.</a:t>
              </a:r>
            </a:p>
          </p:txBody>
        </p:sp>
        <p:sp>
          <p:nvSpPr>
            <p:cNvPr id="18" name="Скругленный прямоугольник 56">
              <a:extLst>
                <a:ext uri="{FF2B5EF4-FFF2-40B4-BE49-F238E27FC236}">
                  <a16:creationId xmlns:a16="http://schemas.microsoft.com/office/drawing/2014/main" xmlns="" id="{7D5109DB-5C3B-4D44-9353-4D26A24E9001}"/>
                </a:ext>
              </a:extLst>
            </p:cNvPr>
            <p:cNvSpPr/>
            <p:nvPr/>
          </p:nvSpPr>
          <p:spPr>
            <a:xfrm>
              <a:off x="371572" y="2113337"/>
              <a:ext cx="5227131" cy="2458856"/>
            </a:xfrm>
            <a:prstGeom prst="roundRect">
              <a:avLst>
                <a:gd name="adj" fmla="val 3010"/>
              </a:avLst>
            </a:prstGeom>
            <a:noFill/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 anchorCtr="1"/>
            <a:lstStyle/>
            <a:p>
              <a:pPr algn="ctr"/>
              <a:r>
                <a:rPr lang="ru-RU" b="1" dirty="0" smtClean="0">
                  <a:solidFill>
                    <a:schemeClr val="accent1">
                      <a:lumMod val="50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Информация о </a:t>
              </a:r>
              <a:r>
                <a:rPr lang="ru-RU" b="1" dirty="0">
                  <a:solidFill>
                    <a:schemeClr val="accent1">
                      <a:lumMod val="50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государственном (муниципальном) задании на оказание услуг (выполнение работ) и его исполнении</a:t>
              </a:r>
            </a:p>
          </p:txBody>
        </p:sp>
        <p:sp>
          <p:nvSpPr>
            <p:cNvPr id="23" name="Скругленный прямоугольник 56">
              <a:extLst>
                <a:ext uri="{FF2B5EF4-FFF2-40B4-BE49-F238E27FC236}">
                  <a16:creationId xmlns:a16="http://schemas.microsoft.com/office/drawing/2014/main" xmlns="" id="{7D5109DB-5C3B-4D44-9353-4D26A24E9001}"/>
                </a:ext>
              </a:extLst>
            </p:cNvPr>
            <p:cNvSpPr/>
            <p:nvPr/>
          </p:nvSpPr>
          <p:spPr>
            <a:xfrm>
              <a:off x="371573" y="5310452"/>
              <a:ext cx="5227131" cy="1047827"/>
            </a:xfrm>
            <a:prstGeom prst="roundRect">
              <a:avLst>
                <a:gd name="adj" fmla="val 3010"/>
              </a:avLst>
            </a:prstGeom>
            <a:noFill/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 anchorCtr="1"/>
            <a:lstStyle/>
            <a:p>
              <a:pPr algn="ctr"/>
              <a:r>
                <a:rPr lang="ru-RU" b="1" dirty="0">
                  <a:solidFill>
                    <a:schemeClr val="accent1">
                      <a:lumMod val="50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Информация об операциях с целевыми средствами </a:t>
              </a:r>
              <a:r>
                <a:rPr lang="ru-RU" b="1" dirty="0" smtClean="0">
                  <a:solidFill>
                    <a:schemeClr val="accent1">
                      <a:lumMod val="50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/>
              </a:r>
              <a:br>
                <a:rPr lang="ru-RU" b="1" dirty="0" smtClean="0">
                  <a:solidFill>
                    <a:schemeClr val="accent1">
                      <a:lumMod val="50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</a:br>
              <a:r>
                <a:rPr lang="ru-RU" dirty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(для автономных и бюджетных учреждений)</a:t>
              </a:r>
            </a:p>
          </p:txBody>
        </p:sp>
        <p:grpSp>
          <p:nvGrpSpPr>
            <p:cNvPr id="25" name="Группа 24">
              <a:extLst>
                <a:ext uri="{FF2B5EF4-FFF2-40B4-BE49-F238E27FC236}">
                  <a16:creationId xmlns:a16="http://schemas.microsoft.com/office/drawing/2014/main" xmlns="" id="{82FF1EAB-60BE-4921-9DB0-6EAF6DA317ED}"/>
                </a:ext>
              </a:extLst>
            </p:cNvPr>
            <p:cNvGrpSpPr/>
            <p:nvPr/>
          </p:nvGrpSpPr>
          <p:grpSpPr>
            <a:xfrm>
              <a:off x="6794271" y="2423082"/>
              <a:ext cx="0" cy="474197"/>
              <a:chOff x="7770202" y="5683762"/>
              <a:chExt cx="0" cy="616123"/>
            </a:xfrm>
          </p:grpSpPr>
          <p:cxnSp>
            <p:nvCxnSpPr>
              <p:cNvPr id="27" name="Прямая соединительная линия 26">
                <a:extLst>
                  <a:ext uri="{FF2B5EF4-FFF2-40B4-BE49-F238E27FC236}">
                    <a16:creationId xmlns:a16="http://schemas.microsoft.com/office/drawing/2014/main" xmlns="" id="{E2AFAE5E-B134-437C-BDF9-2ED47215A7D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770202" y="5683762"/>
                <a:ext cx="0" cy="405284"/>
              </a:xfrm>
              <a:prstGeom prst="line">
                <a:avLst/>
              </a:prstGeom>
              <a:ln w="111125" cap="rnd">
                <a:solidFill>
                  <a:srgbClr val="C00000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Прямая соединительная линия 28">
                <a:extLst>
                  <a:ext uri="{FF2B5EF4-FFF2-40B4-BE49-F238E27FC236}">
                    <a16:creationId xmlns:a16="http://schemas.microsoft.com/office/drawing/2014/main" xmlns="" id="{A16B6B03-5EC9-44AC-8A10-A314EA71006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770202" y="6293700"/>
                <a:ext cx="0" cy="6185"/>
              </a:xfrm>
              <a:prstGeom prst="line">
                <a:avLst/>
              </a:prstGeom>
              <a:ln w="101600" cap="rnd">
                <a:solidFill>
                  <a:srgbClr val="C00000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4" name="Скругленный прямоугольник 56">
              <a:extLst>
                <a:ext uri="{FF2B5EF4-FFF2-40B4-BE49-F238E27FC236}">
                  <a16:creationId xmlns:a16="http://schemas.microsoft.com/office/drawing/2014/main" xmlns="" id="{7D5109DB-5C3B-4D44-9353-4D26A24E9001}"/>
                </a:ext>
              </a:extLst>
            </p:cNvPr>
            <p:cNvSpPr/>
            <p:nvPr/>
          </p:nvSpPr>
          <p:spPr>
            <a:xfrm>
              <a:off x="6657501" y="5326781"/>
              <a:ext cx="5227131" cy="1031498"/>
            </a:xfrm>
            <a:prstGeom prst="roundRect">
              <a:avLst>
                <a:gd name="adj" fmla="val 3010"/>
              </a:avLst>
            </a:prstGeom>
            <a:noFill/>
            <a:ln w="9525">
              <a:solidFill>
                <a:schemeClr val="accent1">
                  <a:lumMod val="75000"/>
                </a:schemeClr>
              </a:solidFill>
              <a:prstDash val="dash"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 anchorCtr="1"/>
            <a:lstStyle/>
            <a:p>
              <a:pPr marL="174625" algn="just"/>
              <a:r>
                <a:rPr lang="ru-RU" sz="1400" b="1" dirty="0" smtClean="0">
                  <a:solidFill>
                    <a:schemeClr val="accent6">
                      <a:lumMod val="50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Признак </a:t>
              </a:r>
              <a:r>
                <a:rPr lang="ru-RU" sz="1400" b="1" dirty="0">
                  <a:solidFill>
                    <a:schemeClr val="accent6">
                      <a:lumMod val="50000"/>
                    </a:scheme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недоведения </a:t>
              </a:r>
              <a:r>
                <a:rPr lang="ru-RU" sz="1400" dirty="0" smtClean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целевых средств из бюджета проставляется </a:t>
              </a:r>
              <a:r>
                <a:rPr lang="ru-RU" sz="1400" dirty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для учреждений в Личном кабинете органа-учредителя </a:t>
              </a:r>
              <a:r>
                <a:rPr lang="ru-RU" sz="1400" b="1" dirty="0">
                  <a:solidFill>
                    <a:srgbClr val="C00000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ежегодно</a:t>
              </a:r>
              <a:r>
                <a:rPr lang="ru-RU" sz="1400" dirty="0" smtClean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. Изменение данного признака для учреждений в течение финансового года не ограничено.</a:t>
              </a:r>
              <a:endParaRPr lang="ru-RU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grpSp>
          <p:nvGrpSpPr>
            <p:cNvPr id="35" name="Группа 34">
              <a:extLst>
                <a:ext uri="{FF2B5EF4-FFF2-40B4-BE49-F238E27FC236}">
                  <a16:creationId xmlns:a16="http://schemas.microsoft.com/office/drawing/2014/main" xmlns="" id="{82FF1EAB-60BE-4921-9DB0-6EAF6DA317ED}"/>
                </a:ext>
              </a:extLst>
            </p:cNvPr>
            <p:cNvGrpSpPr/>
            <p:nvPr/>
          </p:nvGrpSpPr>
          <p:grpSpPr>
            <a:xfrm>
              <a:off x="6794271" y="5649989"/>
              <a:ext cx="0" cy="474197"/>
              <a:chOff x="7770202" y="5683762"/>
              <a:chExt cx="0" cy="616123"/>
            </a:xfrm>
          </p:grpSpPr>
          <p:cxnSp>
            <p:nvCxnSpPr>
              <p:cNvPr id="36" name="Прямая соединительная линия 35">
                <a:extLst>
                  <a:ext uri="{FF2B5EF4-FFF2-40B4-BE49-F238E27FC236}">
                    <a16:creationId xmlns:a16="http://schemas.microsoft.com/office/drawing/2014/main" xmlns="" id="{E2AFAE5E-B134-437C-BDF9-2ED47215A7D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770202" y="5683762"/>
                <a:ext cx="0" cy="405284"/>
              </a:xfrm>
              <a:prstGeom prst="line">
                <a:avLst/>
              </a:prstGeom>
              <a:ln w="111125" cap="rnd">
                <a:solidFill>
                  <a:srgbClr val="C00000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Прямая соединительная линия 36">
                <a:extLst>
                  <a:ext uri="{FF2B5EF4-FFF2-40B4-BE49-F238E27FC236}">
                    <a16:creationId xmlns:a16="http://schemas.microsoft.com/office/drawing/2014/main" xmlns="" id="{A16B6B03-5EC9-44AC-8A10-A314EA71006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770202" y="6293700"/>
                <a:ext cx="0" cy="6185"/>
              </a:xfrm>
              <a:prstGeom prst="line">
                <a:avLst/>
              </a:prstGeom>
              <a:ln w="101600" cap="rnd">
                <a:solidFill>
                  <a:srgbClr val="C00000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5" name="Прямая со стрелкой 4"/>
            <p:cNvCxnSpPr/>
            <p:nvPr/>
          </p:nvCxnSpPr>
          <p:spPr>
            <a:xfrm>
              <a:off x="5805256" y="3342765"/>
              <a:ext cx="737058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Прямая со стрелкой 25"/>
            <p:cNvCxnSpPr/>
            <p:nvPr/>
          </p:nvCxnSpPr>
          <p:spPr>
            <a:xfrm>
              <a:off x="5758662" y="5734688"/>
              <a:ext cx="737058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88627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7186"/>
            <a:ext cx="1402441" cy="548985"/>
          </a:xfrm>
          <a:prstGeom prst="rect">
            <a:avLst/>
          </a:prstGeom>
        </p:spPr>
      </p:pic>
      <p:sp>
        <p:nvSpPr>
          <p:cNvPr id="6" name="Заголовок 2"/>
          <p:cNvSpPr txBox="1">
            <a:spLocks/>
          </p:cNvSpPr>
          <p:nvPr/>
        </p:nvSpPr>
        <p:spPr>
          <a:xfrm>
            <a:off x="1507707" y="376062"/>
            <a:ext cx="10393704" cy="276999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sz="1800" dirty="0">
                <a:solidFill>
                  <a:schemeClr val="accent5">
                    <a:lumMod val="75000"/>
                  </a:scheme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О </a:t>
            </a:r>
            <a:r>
              <a:rPr lang="ru-RU" sz="1800" dirty="0" smtClean="0">
                <a:solidFill>
                  <a:schemeClr val="accent5">
                    <a:lumMod val="75000"/>
                  </a:scheme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порядке предоставления информации </a:t>
            </a:r>
            <a:r>
              <a:rPr lang="ru-RU" sz="1800" dirty="0">
                <a:solidFill>
                  <a:schemeClr val="accent5">
                    <a:lumMod val="75000"/>
                  </a:scheme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о государственных и муниципальных учреждениях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448800" y="6510679"/>
            <a:ext cx="2743200" cy="365125"/>
          </a:xfrm>
        </p:spPr>
        <p:txBody>
          <a:bodyPr/>
          <a:lstStyle/>
          <a:p>
            <a:fld id="{B6F15528-21DE-4FAA-801E-634DDDAF4B2B}" type="slidenum">
              <a:rPr lang="ru-RU" smtClean="0"/>
              <a:pPr/>
              <a:t>14</a:t>
            </a:fld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405816" y="973403"/>
            <a:ext cx="11529837" cy="8880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Segoe UI Light" panose="020B0502040204020203" pitchFamily="34" charset="0"/>
              </a:rPr>
              <a:t>Особенности заполнения информации об операциях с целевыми средствами в электронном структурированном виде на </a:t>
            </a:r>
            <a:r>
              <a:rPr lang="ru-RU" b="1" dirty="0">
                <a:solidFill>
                  <a:schemeClr val="tx1"/>
                </a:solidFill>
                <a:latin typeface="Segoe UI Light" panose="020B0502040204020203" pitchFamily="34" charset="0"/>
              </a:rPr>
              <a:t>сайте bus.gov.</a:t>
            </a:r>
            <a:r>
              <a:rPr lang="en-US" b="1" dirty="0" err="1">
                <a:solidFill>
                  <a:schemeClr val="tx1"/>
                </a:solidFill>
                <a:latin typeface="Segoe UI Light" panose="020B0502040204020203" pitchFamily="34" charset="0"/>
              </a:rPr>
              <a:t>ru</a:t>
            </a:r>
            <a:r>
              <a:rPr lang="ru-RU" b="1" dirty="0">
                <a:solidFill>
                  <a:schemeClr val="tx1"/>
                </a:solidFill>
                <a:latin typeface="Segoe UI Light" panose="020B0502040204020203" pitchFamily="34" charset="0"/>
              </a:rPr>
              <a:t>. </a:t>
            </a:r>
          </a:p>
        </p:txBody>
      </p:sp>
      <p:sp>
        <p:nvSpPr>
          <p:cNvPr id="23" name="Скругленный прямоугольник 56">
            <a:extLst>
              <a:ext uri="{FF2B5EF4-FFF2-40B4-BE49-F238E27FC236}">
                <a16:creationId xmlns:a16="http://schemas.microsoft.com/office/drawing/2014/main" xmlns="" id="{7D5109DB-5C3B-4D44-9353-4D26A24E9001}"/>
              </a:ext>
            </a:extLst>
          </p:cNvPr>
          <p:cNvSpPr/>
          <p:nvPr/>
        </p:nvSpPr>
        <p:spPr>
          <a:xfrm>
            <a:off x="405815" y="1959429"/>
            <a:ext cx="11550025" cy="4733812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 anchorCtr="1"/>
          <a:lstStyle/>
          <a:p>
            <a:pPr algn="just"/>
            <a:r>
              <a:rPr lang="ru-RU" sz="1700" b="1" dirty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«Информация об операциях с целевыми средствами из бюджета» </a:t>
            </a:r>
            <a:r>
              <a:rPr lang="ru-RU" sz="1700" b="1" dirty="0">
                <a:solidFill>
                  <a:srgbClr val="C0000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включает в себя два вида Информации</a:t>
            </a:r>
            <a:r>
              <a:rPr lang="ru-RU" sz="1700" b="1" dirty="0" smtClean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:</a:t>
            </a:r>
          </a:p>
          <a:p>
            <a:pPr algn="just">
              <a:spcBef>
                <a:spcPts val="600"/>
              </a:spcBef>
            </a:pPr>
            <a:r>
              <a:rPr lang="ru-RU" sz="15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- </a:t>
            </a:r>
            <a:r>
              <a:rPr lang="ru-RU" sz="15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об операциях с бюджетными инвестициями </a:t>
            </a:r>
            <a:r>
              <a:rPr lang="ru-RU" sz="15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(по объектам капитального строительства и недвижимого имущества) (КФО 6);</a:t>
            </a:r>
            <a:endParaRPr lang="ru-RU" sz="15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r>
              <a:rPr lang="ru-RU" sz="15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- об операциях с субсидиями на иные цели (КФО </a:t>
            </a:r>
            <a:r>
              <a:rPr lang="ru-RU" sz="15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5).</a:t>
            </a:r>
            <a:endParaRPr lang="ru-RU" sz="15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>
              <a:spcBef>
                <a:spcPts val="600"/>
              </a:spcBef>
            </a:pPr>
            <a:r>
              <a:rPr lang="ru-RU" sz="1500" b="1" dirty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По строке «Сумма планируемых поступлений </a:t>
            </a:r>
            <a:r>
              <a:rPr lang="ru-RU" sz="15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на осуществление бюджетных инвестиций, ВСЕГО» отражаются данные только в части </a:t>
            </a:r>
            <a:r>
              <a:rPr lang="ru-RU" sz="15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отражения наименований и суммы объектов </a:t>
            </a:r>
            <a:r>
              <a:rPr lang="ru-RU" sz="15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капитального строительства и приобретаемого недвижимого имущества.</a:t>
            </a:r>
          </a:p>
          <a:p>
            <a:pPr algn="just"/>
            <a:r>
              <a:rPr lang="ru-RU" sz="15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При этом следует соблюдать </a:t>
            </a:r>
            <a:r>
              <a:rPr lang="ru-RU" sz="1500" b="1" u="sng" dirty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следующие контрольные соотношения</a:t>
            </a:r>
            <a:r>
              <a:rPr lang="ru-RU" sz="15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:</a:t>
            </a:r>
          </a:p>
          <a:p>
            <a:pPr algn="just"/>
            <a:r>
              <a:rPr lang="ru-RU" sz="15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1. Показатель строки «Сумма планируемых поступлений на осуществление бюджетных инвестиций, ВСЕГО» = показателю строки </a:t>
            </a:r>
            <a:r>
              <a:rPr lang="ru-RU" sz="15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/>
            </a:r>
            <a:br>
              <a:rPr lang="ru-RU" sz="15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r>
              <a:rPr lang="ru-RU" sz="15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«</a:t>
            </a:r>
            <a:r>
              <a:rPr lang="ru-RU" sz="15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В объекты капитального строительства и приобретаемого недвижимого имущества»;</a:t>
            </a:r>
          </a:p>
          <a:p>
            <a:pPr algn="just"/>
            <a:r>
              <a:rPr lang="ru-RU" sz="15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2. Показатель строки «В объекты капитального строительства и приобретаемого недвижимого имущества» = показатель строки </a:t>
            </a:r>
            <a:r>
              <a:rPr lang="ru-RU" sz="15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/>
            </a:r>
            <a:br>
              <a:rPr lang="ru-RU" sz="15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r>
              <a:rPr lang="ru-RU" sz="15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«</a:t>
            </a:r>
            <a:r>
              <a:rPr lang="ru-RU" sz="15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Из них в объекты капитального строительства» + показатель строки «Из них объекты приобретаемого недвижимого имущества»;</a:t>
            </a:r>
          </a:p>
          <a:p>
            <a:pPr algn="just"/>
            <a:r>
              <a:rPr lang="ru-RU" sz="15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3. Показатель строки «Из них в объекты капитального строительства и приобретаемого недвижимого имущества» = сумме показателей итоговых строк по наименованию объекта;</a:t>
            </a:r>
          </a:p>
          <a:p>
            <a:pPr algn="just"/>
            <a:r>
              <a:rPr lang="ru-RU" sz="15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4. Показатель строки «Из них в объекты приобретаемого недвижимого имущества» = сумме показателей итоговых строк по наименованию </a:t>
            </a:r>
            <a:r>
              <a:rPr lang="ru-RU" sz="15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объекта.</a:t>
            </a:r>
            <a:endParaRPr lang="ru-RU" sz="15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>
              <a:spcBef>
                <a:spcPts val="600"/>
              </a:spcBef>
            </a:pPr>
            <a:r>
              <a:rPr lang="ru-RU" sz="1500" b="1" dirty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Информация об операциях с субсидиями на иные цели </a:t>
            </a:r>
            <a:r>
              <a:rPr lang="ru-RU" sz="1500" b="1" dirty="0" smtClean="0">
                <a:solidFill>
                  <a:srgbClr val="C0000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заполняется по показателям </a:t>
            </a:r>
            <a:r>
              <a:rPr lang="ru-RU" sz="1500" b="1" u="sng" dirty="0" smtClean="0">
                <a:solidFill>
                  <a:srgbClr val="C0000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плановых поступлений </a:t>
            </a:r>
            <a:r>
              <a:rPr lang="ru-RU" sz="15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(</a:t>
            </a:r>
            <a:r>
              <a:rPr lang="ru-RU" sz="15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указывается код КОСГУ </a:t>
            </a:r>
            <a:r>
              <a:rPr lang="ru-RU" sz="15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к </a:t>
            </a:r>
            <a:r>
              <a:rPr lang="ru-RU" sz="15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аналитическому подвиду </a:t>
            </a:r>
            <a:r>
              <a:rPr lang="ru-RU" sz="15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доходов </a:t>
            </a:r>
            <a:r>
              <a:rPr lang="ru-RU" sz="15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150) в </a:t>
            </a:r>
            <a:r>
              <a:rPr lang="ru-RU" sz="1500" dirty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разрезе </a:t>
            </a:r>
            <a:r>
              <a:rPr lang="ru-RU" sz="1500" i="1" dirty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кодов целей субсидий, </a:t>
            </a:r>
            <a:r>
              <a:rPr lang="ru-RU" sz="1500" i="1" dirty="0" smtClean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их наименований </a:t>
            </a:r>
            <a:r>
              <a:rPr lang="ru-RU" sz="1500" i="1" dirty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и </a:t>
            </a:r>
            <a:r>
              <a:rPr lang="ru-RU" sz="1500" i="1" dirty="0" smtClean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сумм, </a:t>
            </a:r>
            <a:r>
              <a:rPr lang="ru-RU" sz="1500" i="1" dirty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 подведением итоговой суммы </a:t>
            </a:r>
            <a:r>
              <a:rPr lang="ru-RU" sz="15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операций с субсидиями на иные цели. </a:t>
            </a:r>
          </a:p>
          <a:p>
            <a:pPr algn="just">
              <a:spcBef>
                <a:spcPts val="600"/>
              </a:spcBef>
            </a:pPr>
            <a:r>
              <a:rPr lang="ru-RU" sz="1500" b="1" dirty="0">
                <a:solidFill>
                  <a:srgbClr val="C0000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Итоги по каждому виду Информации подводятся отдельно и между собой </a:t>
            </a:r>
            <a:r>
              <a:rPr lang="ru-RU" sz="1500" b="1" u="sng" dirty="0">
                <a:solidFill>
                  <a:srgbClr val="C0000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не</a:t>
            </a:r>
            <a:r>
              <a:rPr lang="ru-RU" sz="1500" b="1" dirty="0">
                <a:solidFill>
                  <a:srgbClr val="C0000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суммируются.</a:t>
            </a:r>
          </a:p>
          <a:p>
            <a:pPr algn="just"/>
            <a:endParaRPr lang="ru-RU" sz="1400" b="1" dirty="0">
              <a:solidFill>
                <a:schemeClr val="accent1">
                  <a:lumMod val="50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xmlns="" id="{82FF1EAB-60BE-4921-9DB0-6EAF6DA317ED}"/>
              </a:ext>
            </a:extLst>
          </p:cNvPr>
          <p:cNvGrpSpPr/>
          <p:nvPr/>
        </p:nvGrpSpPr>
        <p:grpSpPr>
          <a:xfrm>
            <a:off x="228600" y="5579282"/>
            <a:ext cx="0" cy="474197"/>
            <a:chOff x="7770202" y="5683762"/>
            <a:chExt cx="0" cy="616123"/>
          </a:xfrm>
        </p:grpSpPr>
        <p:cxnSp>
          <p:nvCxnSpPr>
            <p:cNvPr id="22" name="Прямая соединительная линия 21">
              <a:extLst>
                <a:ext uri="{FF2B5EF4-FFF2-40B4-BE49-F238E27FC236}">
                  <a16:creationId xmlns:a16="http://schemas.microsoft.com/office/drawing/2014/main" xmlns="" id="{E2AFAE5E-B134-437C-BDF9-2ED47215A7D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770202" y="5683762"/>
              <a:ext cx="0" cy="405284"/>
            </a:xfrm>
            <a:prstGeom prst="line">
              <a:avLst/>
            </a:prstGeom>
            <a:ln w="111125" cap="rnd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Прямая соединительная линия 23">
              <a:extLst>
                <a:ext uri="{FF2B5EF4-FFF2-40B4-BE49-F238E27FC236}">
                  <a16:creationId xmlns:a16="http://schemas.microsoft.com/office/drawing/2014/main" xmlns="" id="{A16B6B03-5EC9-44AC-8A10-A314EA71006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770202" y="6293700"/>
              <a:ext cx="0" cy="6185"/>
            </a:xfrm>
            <a:prstGeom prst="line">
              <a:avLst/>
            </a:prstGeom>
            <a:ln w="101600" cap="rnd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8" name="Picture 2" descr="C:\Users\1\AppData\Local\Microsoft\Windows\Temporary Internet Files\Content.IE5\FUZSU1KV\MC900434750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178" y="1219215"/>
            <a:ext cx="461283" cy="396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6183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7186"/>
            <a:ext cx="1402441" cy="548985"/>
          </a:xfrm>
          <a:prstGeom prst="rect">
            <a:avLst/>
          </a:prstGeom>
        </p:spPr>
      </p:pic>
      <p:sp>
        <p:nvSpPr>
          <p:cNvPr id="6" name="Заголовок 2"/>
          <p:cNvSpPr txBox="1">
            <a:spLocks/>
          </p:cNvSpPr>
          <p:nvPr/>
        </p:nvSpPr>
        <p:spPr>
          <a:xfrm>
            <a:off x="1507707" y="237563"/>
            <a:ext cx="10393704" cy="553998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sz="1800" dirty="0">
                <a:solidFill>
                  <a:schemeClr val="accent5">
                    <a:lumMod val="75000"/>
                  </a:scheme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Пример заполнения информации об операциях с целевыми средствами в электронном структурированном виде на сайте bus.gov.ru.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448800" y="6510679"/>
            <a:ext cx="2743200" cy="365125"/>
          </a:xfrm>
        </p:spPr>
        <p:txBody>
          <a:bodyPr/>
          <a:lstStyle/>
          <a:p>
            <a:fld id="{B6F15528-21DE-4FAA-801E-634DDDAF4B2B}" type="slidenum">
              <a:rPr lang="ru-RU" smtClean="0"/>
              <a:pPr/>
              <a:t>15</a:t>
            </a:fld>
            <a:endParaRPr lang="ru-RU" dirty="0"/>
          </a:p>
        </p:txBody>
      </p:sp>
      <p:grpSp>
        <p:nvGrpSpPr>
          <p:cNvPr id="3" name="Группа 2"/>
          <p:cNvGrpSpPr/>
          <p:nvPr/>
        </p:nvGrpSpPr>
        <p:grpSpPr>
          <a:xfrm>
            <a:off x="341854" y="886518"/>
            <a:ext cx="11696264" cy="5736224"/>
            <a:chOff x="609600" y="1536652"/>
            <a:chExt cx="9859062" cy="4986451"/>
          </a:xfrm>
        </p:grpSpPr>
        <p:grpSp>
          <p:nvGrpSpPr>
            <p:cNvPr id="21" name="Группа 20">
              <a:extLst>
                <a:ext uri="{FF2B5EF4-FFF2-40B4-BE49-F238E27FC236}">
                  <a16:creationId xmlns:a16="http://schemas.microsoft.com/office/drawing/2014/main" xmlns="" id="{82FF1EAB-60BE-4921-9DB0-6EAF6DA317ED}"/>
                </a:ext>
              </a:extLst>
            </p:cNvPr>
            <p:cNvGrpSpPr/>
            <p:nvPr/>
          </p:nvGrpSpPr>
          <p:grpSpPr>
            <a:xfrm>
              <a:off x="609600" y="1830242"/>
              <a:ext cx="0" cy="474197"/>
              <a:chOff x="7770202" y="5683762"/>
              <a:chExt cx="0" cy="616123"/>
            </a:xfrm>
          </p:grpSpPr>
          <p:cxnSp>
            <p:nvCxnSpPr>
              <p:cNvPr id="22" name="Прямая соединительная линия 21">
                <a:extLst>
                  <a:ext uri="{FF2B5EF4-FFF2-40B4-BE49-F238E27FC236}">
                    <a16:creationId xmlns:a16="http://schemas.microsoft.com/office/drawing/2014/main" xmlns="" id="{E2AFAE5E-B134-437C-BDF9-2ED47215A7D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770202" y="5683762"/>
                <a:ext cx="0" cy="405284"/>
              </a:xfrm>
              <a:prstGeom prst="line">
                <a:avLst/>
              </a:prstGeom>
              <a:ln w="111125" cap="rnd">
                <a:solidFill>
                  <a:srgbClr val="C00000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Прямая соединительная линия 23">
                <a:extLst>
                  <a:ext uri="{FF2B5EF4-FFF2-40B4-BE49-F238E27FC236}">
                    <a16:creationId xmlns:a16="http://schemas.microsoft.com/office/drawing/2014/main" xmlns="" id="{A16B6B03-5EC9-44AC-8A10-A314EA71006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770202" y="6293700"/>
                <a:ext cx="0" cy="6185"/>
              </a:xfrm>
              <a:prstGeom prst="line">
                <a:avLst/>
              </a:prstGeom>
              <a:ln w="101600" cap="rnd">
                <a:solidFill>
                  <a:srgbClr val="C00000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1" name="Рисунок 10"/>
            <p:cNvPicPr/>
            <p:nvPr/>
          </p:nvPicPr>
          <p:blipFill rotWithShape="1">
            <a:blip r:embed="rId4"/>
            <a:srcRect t="5105" b="10245"/>
            <a:stretch/>
          </p:blipFill>
          <p:spPr bwMode="auto">
            <a:xfrm>
              <a:off x="922165" y="1536652"/>
              <a:ext cx="9546497" cy="4986451"/>
            </a:xfrm>
            <a:prstGeom prst="rect">
              <a:avLst/>
            </a:prstGeom>
            <a:ln>
              <a:solidFill>
                <a:schemeClr val="accent1">
                  <a:lumMod val="50000"/>
                </a:schemeClr>
              </a:solidFill>
              <a:prstDash val="dash"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grpSp>
          <p:nvGrpSpPr>
            <p:cNvPr id="12" name="Группа 11"/>
            <p:cNvGrpSpPr/>
            <p:nvPr/>
          </p:nvGrpSpPr>
          <p:grpSpPr>
            <a:xfrm>
              <a:off x="9797732" y="3548198"/>
              <a:ext cx="521335" cy="2918460"/>
              <a:chOff x="0" y="0"/>
              <a:chExt cx="521677" cy="2918558"/>
            </a:xfrm>
          </p:grpSpPr>
          <p:sp>
            <p:nvSpPr>
              <p:cNvPr id="14" name="Прямоугольник 13"/>
              <p:cNvSpPr/>
              <p:nvPr/>
            </p:nvSpPr>
            <p:spPr>
              <a:xfrm>
                <a:off x="0" y="0"/>
                <a:ext cx="521677" cy="298939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ru-RU" b="1"/>
              </a:p>
            </p:txBody>
          </p:sp>
          <p:sp>
            <p:nvSpPr>
              <p:cNvPr id="15" name="Прямоугольник 14"/>
              <p:cNvSpPr/>
              <p:nvPr/>
            </p:nvSpPr>
            <p:spPr>
              <a:xfrm>
                <a:off x="0" y="844062"/>
                <a:ext cx="521677" cy="562708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ru-RU" sz="1100" b="1" dirty="0"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 </a:t>
                </a:r>
              </a:p>
            </p:txBody>
          </p:sp>
          <p:sp>
            <p:nvSpPr>
              <p:cNvPr id="16" name="Прямоугольник 15"/>
              <p:cNvSpPr/>
              <p:nvPr/>
            </p:nvSpPr>
            <p:spPr>
              <a:xfrm>
                <a:off x="0" y="1406770"/>
                <a:ext cx="521677" cy="146538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ru-RU" b="1"/>
              </a:p>
            </p:txBody>
          </p:sp>
          <p:sp>
            <p:nvSpPr>
              <p:cNvPr id="17" name="Прямоугольник 16"/>
              <p:cNvSpPr/>
              <p:nvPr/>
            </p:nvSpPr>
            <p:spPr>
              <a:xfrm>
                <a:off x="0" y="1670539"/>
                <a:ext cx="521335" cy="1101969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ru-RU" sz="1100" b="1">
                    <a:effectLst/>
                    <a:ea typeface="Calibri" panose="020F0502020204030204" pitchFamily="34" charset="0"/>
                    <a:cs typeface="Times New Roman" panose="02020603050405020304" pitchFamily="18" charset="0"/>
                  </a:rPr>
                  <a:t> </a:t>
                </a:r>
              </a:p>
            </p:txBody>
          </p:sp>
          <p:sp>
            <p:nvSpPr>
              <p:cNvPr id="18" name="Прямоугольник 17"/>
              <p:cNvSpPr/>
              <p:nvPr/>
            </p:nvSpPr>
            <p:spPr>
              <a:xfrm>
                <a:off x="0" y="2772508"/>
                <a:ext cx="521335" cy="146050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ru-RU" b="1"/>
              </a:p>
            </p:txBody>
          </p:sp>
        </p:grpSp>
      </p:grpSp>
      <p:sp>
        <p:nvSpPr>
          <p:cNvPr id="8" name="Левая фигурная скобка 7"/>
          <p:cNvSpPr/>
          <p:nvPr/>
        </p:nvSpPr>
        <p:spPr>
          <a:xfrm>
            <a:off x="712664" y="3027284"/>
            <a:ext cx="217156" cy="1791479"/>
          </a:xfrm>
          <a:prstGeom prst="leftBrac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Левая фигурная скобка 9"/>
          <p:cNvSpPr/>
          <p:nvPr/>
        </p:nvSpPr>
        <p:spPr>
          <a:xfrm>
            <a:off x="712664" y="4987331"/>
            <a:ext cx="108578" cy="1486476"/>
          </a:xfrm>
          <a:prstGeom prst="leftBrac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102158" y="3372462"/>
            <a:ext cx="519280" cy="125620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1раздел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02158" y="5122184"/>
            <a:ext cx="519280" cy="115432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2 раздел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218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7186"/>
            <a:ext cx="1402441" cy="548985"/>
          </a:xfrm>
          <a:prstGeom prst="rect">
            <a:avLst/>
          </a:prstGeom>
        </p:spPr>
      </p:pic>
      <p:sp>
        <p:nvSpPr>
          <p:cNvPr id="6" name="Заголовок 2"/>
          <p:cNvSpPr txBox="1">
            <a:spLocks/>
          </p:cNvSpPr>
          <p:nvPr/>
        </p:nvSpPr>
        <p:spPr>
          <a:xfrm>
            <a:off x="1507707" y="376062"/>
            <a:ext cx="10393704" cy="276999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sz="1800" dirty="0">
                <a:solidFill>
                  <a:schemeClr val="accent5">
                    <a:lumMod val="75000"/>
                  </a:scheme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О </a:t>
            </a:r>
            <a:r>
              <a:rPr lang="ru-RU" sz="1800" dirty="0" smtClean="0">
                <a:solidFill>
                  <a:schemeClr val="accent5">
                    <a:lumMod val="75000"/>
                  </a:scheme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порядке предоставления информации </a:t>
            </a:r>
            <a:r>
              <a:rPr lang="ru-RU" sz="1800" dirty="0">
                <a:solidFill>
                  <a:schemeClr val="accent5">
                    <a:lumMod val="75000"/>
                  </a:scheme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о государственных и муниципальных учреждениях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448800" y="6510679"/>
            <a:ext cx="2743200" cy="365125"/>
          </a:xfrm>
        </p:spPr>
        <p:txBody>
          <a:bodyPr/>
          <a:lstStyle/>
          <a:p>
            <a:fld id="{B6F15528-21DE-4FAA-801E-634DDDAF4B2B}" type="slidenum">
              <a:rPr lang="ru-RU" smtClean="0"/>
              <a:pPr/>
              <a:t>16</a:t>
            </a:fld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371574" y="973403"/>
            <a:ext cx="11529837" cy="40908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Segoe UI Light" panose="020B0502040204020203" pitchFamily="34" charset="0"/>
              </a:rPr>
              <a:t>Отчетные документы за отчетный период </a:t>
            </a:r>
            <a:r>
              <a:rPr lang="ru-RU" b="1" dirty="0">
                <a:solidFill>
                  <a:schemeClr val="tx1"/>
                </a:solidFill>
                <a:latin typeface="Segoe UI Light" panose="020B0502040204020203" pitchFamily="34" charset="0"/>
              </a:rPr>
              <a:t>и их </a:t>
            </a:r>
            <a:r>
              <a:rPr lang="ru-RU" b="1" dirty="0" smtClean="0">
                <a:solidFill>
                  <a:schemeClr val="tx1"/>
                </a:solidFill>
                <a:latin typeface="Segoe UI Light" panose="020B0502040204020203" pitchFamily="34" charset="0"/>
              </a:rPr>
              <a:t>актуальные редакции</a:t>
            </a:r>
            <a:endParaRPr lang="ru-RU" b="1" dirty="0">
              <a:solidFill>
                <a:schemeClr val="tx1"/>
              </a:solidFill>
              <a:latin typeface="Segoe UI Light" panose="020B0502040204020203" pitchFamily="34" charset="0"/>
            </a:endParaRPr>
          </a:p>
        </p:txBody>
      </p:sp>
      <p:sp>
        <p:nvSpPr>
          <p:cNvPr id="12" name="Стрелка вниз 11"/>
          <p:cNvSpPr/>
          <p:nvPr/>
        </p:nvSpPr>
        <p:spPr>
          <a:xfrm>
            <a:off x="5805256" y="1517413"/>
            <a:ext cx="581489" cy="303126"/>
          </a:xfrm>
          <a:prstGeom prst="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" name="Прямая со стрелкой 4"/>
          <p:cNvCxnSpPr/>
          <p:nvPr/>
        </p:nvCxnSpPr>
        <p:spPr>
          <a:xfrm>
            <a:off x="3880631" y="3625799"/>
            <a:ext cx="6120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Скругленный прямоугольник 56">
            <a:extLst>
              <a:ext uri="{FF2B5EF4-FFF2-40B4-BE49-F238E27FC236}">
                <a16:creationId xmlns:a16="http://schemas.microsoft.com/office/drawing/2014/main" xmlns="" id="{7D5109DB-5C3B-4D44-9353-4D26A24E9001}"/>
              </a:ext>
            </a:extLst>
          </p:cNvPr>
          <p:cNvSpPr/>
          <p:nvPr/>
        </p:nvSpPr>
        <p:spPr>
          <a:xfrm>
            <a:off x="371574" y="2602978"/>
            <a:ext cx="3318683" cy="2024743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 anchorCtr="1"/>
          <a:lstStyle/>
          <a:p>
            <a:pPr algn="ctr"/>
            <a:r>
              <a:rPr lang="ru-RU" b="1" dirty="0">
                <a:solidFill>
                  <a:srgbClr val="11437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Информация о годовой бухгалтерской отчетности учреждения</a:t>
            </a:r>
          </a:p>
        </p:txBody>
      </p:sp>
      <p:sp>
        <p:nvSpPr>
          <p:cNvPr id="28" name="Скругленный прямоугольник 56">
            <a:extLst>
              <a:ext uri="{FF2B5EF4-FFF2-40B4-BE49-F238E27FC236}">
                <a16:creationId xmlns:a16="http://schemas.microsoft.com/office/drawing/2014/main" xmlns="" id="{7D5109DB-5C3B-4D44-9353-4D26A24E9001}"/>
              </a:ext>
            </a:extLst>
          </p:cNvPr>
          <p:cNvSpPr/>
          <p:nvPr/>
        </p:nvSpPr>
        <p:spPr>
          <a:xfrm>
            <a:off x="4683006" y="1955466"/>
            <a:ext cx="7186042" cy="3342583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  <a:prstDash val="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 anchorCtr="1"/>
          <a:lstStyle/>
          <a:p>
            <a:pPr marL="174625" algn="just"/>
            <a:r>
              <a:rPr lang="ru-RU" sz="1550" b="1" dirty="0" smtClean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Размещается учреждением ежегодно </a:t>
            </a:r>
            <a:r>
              <a:rPr lang="ru-RU" sz="155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в электронном структурированном виде с приложением электронных копий документов.</a:t>
            </a:r>
          </a:p>
          <a:p>
            <a:pPr marL="174625" algn="just">
              <a:spcBef>
                <a:spcPts val="600"/>
              </a:spcBef>
            </a:pPr>
            <a:r>
              <a:rPr lang="ru-RU" sz="155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Показатели отчетных форм в электронном структурированном виде и электронными копиями документов </a:t>
            </a:r>
            <a:r>
              <a:rPr lang="ru-RU" sz="1550" b="1" dirty="0" smtClean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должны строго соответствовать друг другу</a:t>
            </a:r>
            <a:r>
              <a:rPr lang="ru-RU" sz="155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.</a:t>
            </a:r>
          </a:p>
          <a:p>
            <a:pPr marL="174625" algn="just">
              <a:spcBef>
                <a:spcPts val="600"/>
              </a:spcBef>
            </a:pPr>
            <a:r>
              <a:rPr lang="ru-RU" sz="1550" b="1" dirty="0" smtClean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Электронные копии документов прикладываются в полном составе и объеме</a:t>
            </a:r>
            <a:r>
              <a:rPr lang="ru-RU" sz="155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, с заполненными реквизитами полей в соответствии с нормативными правовыми актами Российской Федерации и подписями (либо собственноручной подписи должностных (уполномоченных) лиц либо образами электронных подписей).</a:t>
            </a:r>
          </a:p>
          <a:p>
            <a:pPr marL="174625" algn="just">
              <a:spcBef>
                <a:spcPts val="600"/>
              </a:spcBef>
            </a:pPr>
            <a:r>
              <a:rPr lang="ru-RU" sz="155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Информация о годовой бюджетной отчетности учреждения по форме 0503737 размещается </a:t>
            </a:r>
            <a:r>
              <a:rPr lang="ru-RU" sz="1550" b="1" dirty="0" smtClean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по всем имеющимся в учете учреждения видам финансового обеспечения</a:t>
            </a:r>
            <a:r>
              <a:rPr lang="ru-RU" sz="155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ru-RU" sz="1550" b="1" dirty="0" smtClean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(деятельности).</a:t>
            </a:r>
            <a:endParaRPr lang="ru-RU" sz="1550" b="1" dirty="0">
              <a:solidFill>
                <a:schemeClr val="accent1">
                  <a:lumMod val="50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76942" y="5497128"/>
            <a:ext cx="11292105" cy="1200329"/>
          </a:xfrm>
          <a:prstGeom prst="rect">
            <a:avLst/>
          </a:prstGeom>
          <a:ln>
            <a:solidFill>
              <a:srgbClr val="C00000"/>
            </a:solidFill>
            <a:prstDash val="dash"/>
          </a:ln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ВАЖНО!!!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В части федеральных учреждений размещение информации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 годовой бюджетной (бухгалтерской) отчетности будет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осуществляться автоматически </a:t>
            </a:r>
            <a:r>
              <a:rPr lang="ru-RU" dirty="0">
                <a:latin typeface="Segoe UI Light" panose="020B0502040204020203" pitchFamily="34" charset="0"/>
                <a:cs typeface="Segoe UI Light" panose="020B0502040204020203" pitchFamily="34" charset="0"/>
              </a:rPr>
              <a:t>из </a:t>
            </a:r>
            <a:r>
              <a:rPr lang="ru-RU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единого портала </a:t>
            </a:r>
            <a:r>
              <a:rPr lang="ru-RU" dirty="0">
                <a:latin typeface="Segoe UI Light" panose="020B0502040204020203" pitchFamily="34" charset="0"/>
                <a:cs typeface="Segoe UI Light" panose="020B0502040204020203" pitchFamily="34" charset="0"/>
              </a:rPr>
              <a:t>бюджетной системы Российской Федерации </a:t>
            </a:r>
            <a:r>
              <a:rPr lang="ru-RU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, </a:t>
            </a:r>
            <a:r>
              <a:rPr lang="ru-RU" dirty="0">
                <a:latin typeface="Segoe UI Light" panose="020B0502040204020203" pitchFamily="34" charset="0"/>
                <a:cs typeface="Segoe UI Light" panose="020B0502040204020203" pitchFamily="34" charset="0"/>
              </a:rPr>
              <a:t>оператором которой является </a:t>
            </a:r>
            <a:r>
              <a:rPr lang="ru-RU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Федеральное казначейство. Данный функционал уже будет реализован начиная с размещения отчетности за 2023 год.</a:t>
            </a:r>
            <a:endParaRPr lang="ru-RU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371574" y="5719898"/>
            <a:ext cx="0" cy="474197"/>
            <a:chOff x="371574" y="5611039"/>
            <a:chExt cx="0" cy="474197"/>
          </a:xfrm>
        </p:grpSpPr>
        <p:cxnSp>
          <p:nvCxnSpPr>
            <p:cNvPr id="35" name="Прямая соединительная линия 34">
              <a:extLst>
                <a:ext uri="{FF2B5EF4-FFF2-40B4-BE49-F238E27FC236}">
                  <a16:creationId xmlns:a16="http://schemas.microsoft.com/office/drawing/2014/main" xmlns="" id="{E2AFAE5E-B134-437C-BDF9-2ED47215A7D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71574" y="5611039"/>
              <a:ext cx="0" cy="311925"/>
            </a:xfrm>
            <a:prstGeom prst="line">
              <a:avLst/>
            </a:prstGeom>
            <a:ln w="111125" cap="rnd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Прямая соединительная линия 35">
              <a:extLst>
                <a:ext uri="{FF2B5EF4-FFF2-40B4-BE49-F238E27FC236}">
                  <a16:creationId xmlns:a16="http://schemas.microsoft.com/office/drawing/2014/main" xmlns="" id="{A16B6B03-5EC9-44AC-8A10-A314EA71006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71574" y="6080476"/>
              <a:ext cx="0" cy="4760"/>
            </a:xfrm>
            <a:prstGeom prst="line">
              <a:avLst/>
            </a:prstGeom>
            <a:ln w="101600" cap="rnd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43064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7186"/>
            <a:ext cx="1402441" cy="548985"/>
          </a:xfrm>
          <a:prstGeom prst="rect">
            <a:avLst/>
          </a:prstGeom>
        </p:spPr>
      </p:pic>
      <p:sp>
        <p:nvSpPr>
          <p:cNvPr id="6" name="Заголовок 2"/>
          <p:cNvSpPr txBox="1">
            <a:spLocks/>
          </p:cNvSpPr>
          <p:nvPr/>
        </p:nvSpPr>
        <p:spPr>
          <a:xfrm>
            <a:off x="1507707" y="237563"/>
            <a:ext cx="10393704" cy="553998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sz="1800" dirty="0">
                <a:solidFill>
                  <a:schemeClr val="accent5">
                    <a:lumMod val="75000"/>
                  </a:scheme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Рекомендуемые сроки </a:t>
            </a:r>
            <a:r>
              <a:rPr lang="ru-RU" sz="1800" dirty="0" smtClean="0">
                <a:solidFill>
                  <a:schemeClr val="accent5">
                    <a:lumMod val="75000"/>
                  </a:scheme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предоставления </a:t>
            </a:r>
            <a:r>
              <a:rPr lang="ru-RU" sz="1800" dirty="0">
                <a:solidFill>
                  <a:schemeClr val="accent5">
                    <a:lumMod val="75000"/>
                  </a:scheme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информации государственными и муниципальными учреждениями, размещаемой на сайте «Интернет» bus.gov.ru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448800" y="6510679"/>
            <a:ext cx="2743200" cy="365125"/>
          </a:xfrm>
        </p:spPr>
        <p:txBody>
          <a:bodyPr/>
          <a:lstStyle/>
          <a:p>
            <a:fld id="{B6F15528-21DE-4FAA-801E-634DDDAF4B2B}" type="slidenum">
              <a:rPr lang="ru-RU" smtClean="0"/>
              <a:pPr/>
              <a:t>17</a:t>
            </a:fld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8041941"/>
              </p:ext>
            </p:extLst>
          </p:nvPr>
        </p:nvGraphicFramePr>
        <p:xfrm>
          <a:off x="371574" y="1129222"/>
          <a:ext cx="11529837" cy="5503833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696086"/>
                <a:gridCol w="6939870"/>
                <a:gridCol w="3893881"/>
              </a:tblGrid>
              <a:tr h="37300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№ п/п</a:t>
                      </a:r>
                      <a:endParaRPr lang="ru-RU" sz="1400" dirty="0"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5461" marR="35461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Наименование информации</a:t>
                      </a:r>
                      <a:endParaRPr lang="ru-RU" sz="1400" dirty="0"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5461" marR="35461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Сроки представления</a:t>
                      </a:r>
                      <a:endParaRPr lang="ru-RU" sz="1400" dirty="0"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5461" marR="35461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  <a:tr h="381000"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Электронные копии документов</a:t>
                      </a:r>
                      <a:endParaRPr lang="ru-RU" sz="1400" dirty="0"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5461" marR="35461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11313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1</a:t>
                      </a:r>
                      <a:endParaRPr lang="ru-RU" sz="1200" dirty="0"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5461" marR="35461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Решения учредителя о создании учреждения;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Учредительные документы (устав) учреждения, в том числе документы на внесение в них изменений;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Свидетельства о государственной регистрации учреждения;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Решения учредителя о назначении руководителя учреждения;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Положения о филиалах, представительствах учреждения;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Документы, содержащие сведения о составе наблюдательного совета автономного </a:t>
                      </a:r>
                      <a:r>
                        <a:rPr lang="ru-RU" sz="1200" dirty="0" smtClean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учреждения.</a:t>
                      </a:r>
                      <a:endParaRPr lang="ru-RU" sz="1200" dirty="0"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5461" marR="3546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не позднее 5 рабочих дней</a:t>
                      </a:r>
                      <a:r>
                        <a:rPr lang="ru-RU" sz="120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, следующих за днем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принятия документов или внесения изменений </a:t>
                      </a:r>
                      <a:r>
                        <a:rPr lang="ru-RU" sz="1200" dirty="0" smtClean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/>
                      </a:r>
                      <a:br>
                        <a:rPr lang="ru-RU" sz="1200" dirty="0" smtClean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</a:br>
                      <a:r>
                        <a:rPr lang="ru-RU" sz="1200" dirty="0" smtClean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в документы.</a:t>
                      </a:r>
                      <a:endParaRPr lang="ru-RU" sz="1200" dirty="0"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5461" marR="35461" marT="0" marB="0" anchor="ctr"/>
                </a:tc>
              </a:tr>
              <a:tr h="404186"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 smtClean="0">
                          <a:solidFill>
                            <a:schemeClr val="lt1"/>
                          </a:solidFill>
                          <a:effectLst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Электронные </a:t>
                      </a:r>
                      <a:r>
                        <a:rPr lang="ru-RU" sz="1400" b="1" kern="1200" dirty="0">
                          <a:solidFill>
                            <a:schemeClr val="lt1"/>
                          </a:solidFill>
                          <a:effectLst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копии документов и структурированная информация </a:t>
                      </a:r>
                      <a:r>
                        <a:rPr lang="ru-RU" sz="1400" b="1" kern="1200" dirty="0" smtClean="0">
                          <a:solidFill>
                            <a:schemeClr val="lt1"/>
                          </a:solidFill>
                          <a:effectLst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об </a:t>
                      </a:r>
                      <a:r>
                        <a:rPr lang="ru-RU" sz="1400" b="1" kern="1200" dirty="0">
                          <a:solidFill>
                            <a:schemeClr val="lt1"/>
                          </a:solidFill>
                          <a:effectLst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учреждении*</a:t>
                      </a:r>
                    </a:p>
                  </a:txBody>
                  <a:tcPr marL="35461" marR="35461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0358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1</a:t>
                      </a:r>
                      <a:endParaRPr lang="ru-RU" sz="1200" dirty="0"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5461" marR="35461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Государственное (муниципальное) задание на оказание государственных (муниципальных) услуг (выполнение работ</a:t>
                      </a:r>
                      <a:r>
                        <a:rPr lang="ru-RU" sz="1200" dirty="0" smtClean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).</a:t>
                      </a:r>
                      <a:endParaRPr lang="ru-RU" sz="1200" dirty="0"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5461" marR="35461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не позднее 15 рабочих дней</a:t>
                      </a:r>
                      <a:r>
                        <a:rPr lang="ru-RU" sz="120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 после начала очередного финансового </a:t>
                      </a:r>
                      <a:r>
                        <a:rPr lang="ru-RU" sz="1200" dirty="0" smtClean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года.</a:t>
                      </a:r>
                      <a:endParaRPr lang="ru-RU" sz="1200" dirty="0"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5461" marR="35461" marT="0" marB="0" anchor="ctr"/>
                </a:tc>
              </a:tr>
              <a:tr h="30358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2</a:t>
                      </a:r>
                      <a:endParaRPr lang="ru-RU" sz="1200" dirty="0"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5461" marR="35461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План финансово-хозяйственной </a:t>
                      </a:r>
                      <a:r>
                        <a:rPr lang="ru-RU" sz="120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деятельности государственного (муниципального) </a:t>
                      </a:r>
                      <a:r>
                        <a:rPr lang="ru-RU" sz="1200" dirty="0" smtClean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учреждения.</a:t>
                      </a:r>
                      <a:endParaRPr lang="ru-RU" sz="1200" dirty="0"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5461" marR="35461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не позднее 15 рабочих дней </a:t>
                      </a:r>
                      <a:r>
                        <a:rPr lang="ru-RU" sz="120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после начала очередного финансового </a:t>
                      </a:r>
                      <a:r>
                        <a:rPr lang="ru-RU" sz="1200" dirty="0" smtClean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года.</a:t>
                      </a:r>
                      <a:endParaRPr lang="ru-RU" sz="1200" dirty="0"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5461" marR="35461" marT="0" marB="0" anchor="ctr"/>
                </a:tc>
              </a:tr>
              <a:tr h="30358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3</a:t>
                      </a:r>
                      <a:endParaRPr lang="ru-RU" sz="1200" dirty="0"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5461" marR="35461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Информация об операциях с целевыми средствами из </a:t>
                      </a:r>
                      <a:r>
                        <a:rPr lang="ru-RU" sz="1200" dirty="0" smtClean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бюджета.</a:t>
                      </a:r>
                      <a:endParaRPr lang="ru-RU" sz="1200" dirty="0"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5461" marR="35461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не позднее 5 рабочих дней</a:t>
                      </a:r>
                      <a:r>
                        <a:rPr lang="ru-RU" sz="120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, следующих за днем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принятия </a:t>
                      </a:r>
                      <a:r>
                        <a:rPr lang="ru-RU" sz="1200" dirty="0" smtClean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документов.</a:t>
                      </a:r>
                      <a:endParaRPr lang="ru-RU" sz="1200" dirty="0"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5461" marR="35461" marT="0" marB="0" anchor="ctr"/>
                </a:tc>
              </a:tr>
              <a:tr h="30358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4</a:t>
                      </a:r>
                      <a:endParaRPr lang="ru-RU" sz="1200" dirty="0"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5461" marR="35461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Информация о показателях бюджетной </a:t>
                      </a:r>
                      <a:r>
                        <a:rPr lang="ru-RU" sz="1200" dirty="0" smtClean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сметы.</a:t>
                      </a:r>
                      <a:endParaRPr lang="ru-RU" sz="1200" dirty="0"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5461" marR="35461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не позднее 15 рабочих дней </a:t>
                      </a:r>
                      <a:r>
                        <a:rPr lang="ru-RU" sz="120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после начала очередного финансового </a:t>
                      </a:r>
                      <a:r>
                        <a:rPr lang="ru-RU" sz="1200" dirty="0" smtClean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года.</a:t>
                      </a:r>
                      <a:endParaRPr lang="ru-RU" sz="1200" dirty="0"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5461" marR="35461" marT="0" marB="0" anchor="ctr"/>
                </a:tc>
              </a:tr>
              <a:tr h="20238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5</a:t>
                      </a:r>
                      <a:endParaRPr lang="ru-RU" sz="1200" dirty="0"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5461" marR="35461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Отчет о выполнении Государственного </a:t>
                      </a:r>
                      <a:r>
                        <a:rPr lang="ru-RU" sz="1200" dirty="0" smtClean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задания.</a:t>
                      </a:r>
                      <a:endParaRPr lang="ru-RU" sz="1200" dirty="0"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5461" marR="35461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не позднее 1 апреля года</a:t>
                      </a:r>
                      <a:r>
                        <a:rPr lang="ru-RU" sz="120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, следующего за </a:t>
                      </a:r>
                      <a:r>
                        <a:rPr lang="ru-RU" sz="1200" dirty="0" smtClean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отчетным.</a:t>
                      </a:r>
                      <a:endParaRPr lang="ru-RU" sz="1200" dirty="0"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5461" marR="35461" marT="0" marB="0" anchor="ctr"/>
                </a:tc>
              </a:tr>
              <a:tr h="4047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6</a:t>
                      </a:r>
                      <a:endParaRPr lang="ru-RU" sz="1200" dirty="0"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5461" marR="35461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Отчет о результатах деятельности государственного (муниципального) учреждения и об использовании закрепленного за ним государственного (муниципального) </a:t>
                      </a:r>
                      <a:r>
                        <a:rPr lang="ru-RU" sz="1200" dirty="0" smtClean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имущества.</a:t>
                      </a:r>
                      <a:endParaRPr lang="ru-RU" sz="1200" dirty="0"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5461" marR="35461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не позднее 1 апреля года</a:t>
                      </a:r>
                      <a:r>
                        <a:rPr lang="ru-RU" sz="120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, следующего за </a:t>
                      </a:r>
                      <a:r>
                        <a:rPr lang="ru-RU" sz="1200" dirty="0" smtClean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отчетным.</a:t>
                      </a:r>
                      <a:endParaRPr lang="ru-RU" sz="1200" dirty="0"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5461" marR="35461" marT="0" marB="0" anchor="ctr"/>
                </a:tc>
              </a:tr>
              <a:tr h="20238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7</a:t>
                      </a:r>
                      <a:endParaRPr lang="ru-RU" sz="1200" dirty="0"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5461" marR="35461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Годовая бухгалтерская отчетность </a:t>
                      </a:r>
                      <a:r>
                        <a:rPr lang="ru-RU" sz="1200" dirty="0" smtClean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учреждения.</a:t>
                      </a:r>
                      <a:endParaRPr lang="ru-RU" sz="1200" dirty="0"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5461" marR="35461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не позднее 1 апреля года</a:t>
                      </a:r>
                      <a:r>
                        <a:rPr lang="ru-RU" sz="120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, следующего за </a:t>
                      </a:r>
                      <a:r>
                        <a:rPr lang="ru-RU" sz="1200" dirty="0" smtClean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отчетным.</a:t>
                      </a:r>
                      <a:endParaRPr lang="ru-RU" sz="1200" dirty="0"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5461" marR="35461" marT="0" marB="0" anchor="ctr"/>
                </a:tc>
              </a:tr>
              <a:tr h="30358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8</a:t>
                      </a:r>
                      <a:endParaRPr lang="ru-RU" sz="1200" dirty="0"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5461" marR="35461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C</a:t>
                      </a:r>
                      <a:r>
                        <a:rPr lang="ru-RU" sz="120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ведения (документы) о проведенных в отношении учреждения контрольных мероприятиях и их </a:t>
                      </a:r>
                      <a:r>
                        <a:rPr lang="ru-RU" sz="1200" dirty="0" smtClean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результатах.</a:t>
                      </a:r>
                      <a:endParaRPr lang="ru-RU" sz="1200" dirty="0"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5461" marR="35461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не позднее 5 рабочих дней</a:t>
                      </a:r>
                      <a:r>
                        <a:rPr lang="ru-RU" sz="120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, следующих за днем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принятия </a:t>
                      </a:r>
                      <a:r>
                        <a:rPr lang="ru-RU" sz="1200" dirty="0" smtClean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документов.</a:t>
                      </a:r>
                      <a:endParaRPr lang="ru-RU" sz="1200" dirty="0"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5461" marR="35461" marT="0" marB="0" anchor="ctr"/>
                </a:tc>
              </a:tr>
              <a:tr h="4047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9*</a:t>
                      </a:r>
                      <a:endParaRPr lang="ru-RU" sz="1200" dirty="0"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5461" marR="35461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При внесении изменений в информацию (документы) по пунктам </a:t>
                      </a:r>
                      <a:r>
                        <a:rPr lang="ru-RU" sz="1200" dirty="0" smtClean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1-8.</a:t>
                      </a:r>
                      <a:endParaRPr lang="ru-RU" sz="1200" dirty="0"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5461" marR="35461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не позднее 5 рабочих дней</a:t>
                      </a:r>
                      <a:r>
                        <a:rPr lang="ru-RU" sz="120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, следующих за днем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внесения изменений в </a:t>
                      </a:r>
                      <a:r>
                        <a:rPr lang="ru-RU" sz="1200" dirty="0" smtClean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документы.</a:t>
                      </a:r>
                      <a:endParaRPr lang="ru-RU" sz="1200" dirty="0"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5461" marR="35461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34473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7186"/>
            <a:ext cx="1402441" cy="548985"/>
          </a:xfrm>
          <a:prstGeom prst="rect">
            <a:avLst/>
          </a:prstGeom>
        </p:spPr>
      </p:pic>
      <p:sp>
        <p:nvSpPr>
          <p:cNvPr id="6" name="Заголовок 2"/>
          <p:cNvSpPr txBox="1">
            <a:spLocks/>
          </p:cNvSpPr>
          <p:nvPr/>
        </p:nvSpPr>
        <p:spPr>
          <a:xfrm>
            <a:off x="1507707" y="237561"/>
            <a:ext cx="10393704" cy="553998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sz="1800" dirty="0">
                <a:solidFill>
                  <a:schemeClr val="accent5">
                    <a:lumMod val="75000"/>
                  </a:scheme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Ошибки при размещении информации о государственных и муниципальных учреждениях </a:t>
            </a:r>
          </a:p>
          <a:p>
            <a:r>
              <a:rPr lang="ru-RU" sz="1800" dirty="0">
                <a:solidFill>
                  <a:schemeClr val="accent5">
                    <a:lumMod val="75000"/>
                  </a:scheme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Способы их  исправления.</a:t>
            </a:r>
          </a:p>
        </p:txBody>
      </p:sp>
      <p:sp>
        <p:nvSpPr>
          <p:cNvPr id="8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1669814" y="6492875"/>
            <a:ext cx="463193" cy="365125"/>
          </a:xfrm>
        </p:spPr>
        <p:txBody>
          <a:bodyPr/>
          <a:lstStyle/>
          <a:p>
            <a:r>
              <a:rPr lang="ru-RU" dirty="0" smtClean="0"/>
              <a:t>18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266242" y="1013457"/>
            <a:ext cx="11405865" cy="60163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0"/>
              </a:lnSpc>
              <a:spcAft>
                <a:spcPts val="0"/>
              </a:spcAft>
            </a:pPr>
            <a:r>
              <a:rPr lang="ru-RU" sz="1500" b="1" dirty="0">
                <a:solidFill>
                  <a:schemeClr val="tx1"/>
                </a:solidFill>
                <a:latin typeface="Segoe UI Light" panose="020B0502040204020203" pitchFamily="34" charset="0"/>
              </a:rPr>
              <a:t>При размещении информации на официальном сайте bus.gov.ru следует учитывать ряд </a:t>
            </a:r>
            <a:r>
              <a:rPr lang="ru-RU" sz="1500" b="1" dirty="0" smtClean="0">
                <a:solidFill>
                  <a:schemeClr val="tx1"/>
                </a:solidFill>
                <a:latin typeface="Segoe UI Light" panose="020B0502040204020203" pitchFamily="34" charset="0"/>
              </a:rPr>
              <a:t>недопустимых </a:t>
            </a:r>
            <a:r>
              <a:rPr lang="ru-RU" sz="1500" b="1" dirty="0">
                <a:solidFill>
                  <a:schemeClr val="tx1"/>
                </a:solidFill>
                <a:latin typeface="Segoe UI Light" panose="020B0502040204020203" pitchFamily="34" charset="0"/>
              </a:rPr>
              <a:t>ошибок, </a:t>
            </a:r>
            <a:r>
              <a:rPr lang="ru-RU" sz="1500" b="1" dirty="0" smtClean="0">
                <a:solidFill>
                  <a:schemeClr val="tx1"/>
                </a:solidFill>
                <a:latin typeface="Segoe UI Light" panose="020B0502040204020203" pitchFamily="34" charset="0"/>
              </a:rPr>
              <a:t/>
            </a:r>
            <a:br>
              <a:rPr lang="ru-RU" sz="1500" b="1" dirty="0" smtClean="0">
                <a:solidFill>
                  <a:schemeClr val="tx1"/>
                </a:solidFill>
                <a:latin typeface="Segoe UI Light" panose="020B0502040204020203" pitchFamily="34" charset="0"/>
              </a:rPr>
            </a:br>
            <a:r>
              <a:rPr lang="ru-RU" sz="1500" b="1" dirty="0" smtClean="0">
                <a:solidFill>
                  <a:schemeClr val="tx1"/>
                </a:solidFill>
                <a:latin typeface="Segoe UI Light" panose="020B0502040204020203" pitchFamily="34" charset="0"/>
              </a:rPr>
              <a:t>отрицательно влияющих на </a:t>
            </a:r>
            <a:r>
              <a:rPr lang="ru-RU" sz="1500" b="1" dirty="0">
                <a:solidFill>
                  <a:schemeClr val="tx1"/>
                </a:solidFill>
                <a:latin typeface="Segoe UI Light" panose="020B0502040204020203" pitchFamily="34" charset="0"/>
              </a:rPr>
              <a:t>рейтинг учреждения, </a:t>
            </a:r>
            <a:r>
              <a:rPr lang="ru-RU" sz="1500" b="1" dirty="0" smtClean="0">
                <a:solidFill>
                  <a:schemeClr val="tx1"/>
                </a:solidFill>
                <a:latin typeface="Segoe UI Light" panose="020B0502040204020203" pitchFamily="34" charset="0"/>
              </a:rPr>
              <a:t>органа-учредителя </a:t>
            </a:r>
            <a:r>
              <a:rPr lang="ru-RU" sz="1500" b="1" dirty="0">
                <a:solidFill>
                  <a:schemeClr val="tx1"/>
                </a:solidFill>
                <a:latin typeface="Segoe UI Light" panose="020B0502040204020203" pitchFamily="34" charset="0"/>
              </a:rPr>
              <a:t>и </a:t>
            </a:r>
            <a:r>
              <a:rPr lang="ru-RU" sz="1500" b="1" dirty="0" smtClean="0">
                <a:solidFill>
                  <a:schemeClr val="tx1"/>
                </a:solidFill>
                <a:latin typeface="Segoe UI Light" panose="020B0502040204020203" pitchFamily="34" charset="0"/>
              </a:rPr>
              <a:t>субъекта </a:t>
            </a:r>
            <a:r>
              <a:rPr lang="ru-RU" sz="1500" b="1" dirty="0">
                <a:solidFill>
                  <a:schemeClr val="tx1"/>
                </a:solidFill>
                <a:latin typeface="Segoe UI Light" panose="020B0502040204020203" pitchFamily="34" charset="0"/>
              </a:rPr>
              <a:t>Российской </a:t>
            </a:r>
            <a:r>
              <a:rPr lang="ru-RU" sz="1500" b="1" dirty="0" smtClean="0">
                <a:solidFill>
                  <a:schemeClr val="tx1"/>
                </a:solidFill>
                <a:latin typeface="Segoe UI Light" panose="020B0502040204020203" pitchFamily="34" charset="0"/>
              </a:rPr>
              <a:t>Федерации</a:t>
            </a:r>
            <a:endParaRPr lang="ru-RU" sz="1500" b="1" dirty="0">
              <a:solidFill>
                <a:schemeClr val="tx1"/>
              </a:solidFill>
              <a:latin typeface="Segoe UI Light" panose="020B0502040204020203" pitchFamily="34" charset="0"/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7630970" y="1769729"/>
            <a:ext cx="396044" cy="5010163"/>
            <a:chOff x="680282" y="1705461"/>
            <a:chExt cx="396044" cy="5010163"/>
          </a:xfrm>
        </p:grpSpPr>
        <p:cxnSp>
          <p:nvCxnSpPr>
            <p:cNvPr id="22" name="Прямая соединительная линия 21"/>
            <p:cNvCxnSpPr/>
            <p:nvPr/>
          </p:nvCxnSpPr>
          <p:spPr>
            <a:xfrm>
              <a:off x="881911" y="1705461"/>
              <a:ext cx="0" cy="5010163"/>
            </a:xfrm>
            <a:prstGeom prst="line">
              <a:avLst/>
            </a:prstGeom>
            <a:noFill/>
            <a:ln w="28575" cap="flat" cmpd="sng">
              <a:solidFill>
                <a:srgbClr val="385D8A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23" name="Google Shape;1032;p67"/>
            <p:cNvSpPr/>
            <p:nvPr/>
          </p:nvSpPr>
          <p:spPr>
            <a:xfrm>
              <a:off x="687496" y="2147362"/>
              <a:ext cx="388830" cy="387624"/>
            </a:xfrm>
            <a:prstGeom prst="roundRect">
              <a:avLst/>
            </a:prstGeom>
            <a:solidFill>
              <a:schemeClr val="bg1"/>
            </a:solidFill>
            <a:ln w="28575" cap="flat" cmpd="sng">
              <a:solidFill>
                <a:srgbClr val="385D8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12523" tIns="112523" rIns="112523" bIns="112523" anchor="ctr" anchorCtr="0">
              <a:noAutofit/>
            </a:bodyPr>
            <a:lstStyle/>
            <a:p>
              <a:pPr algn="ctr" defTabSz="2491588"/>
              <a:r>
                <a:rPr lang="en-US" sz="2000" dirty="0">
                  <a:solidFill>
                    <a:prstClr val="black"/>
                  </a:solidFill>
                </a:rPr>
                <a:t>1</a:t>
              </a:r>
              <a:endParaRPr sz="2000" dirty="0">
                <a:solidFill>
                  <a:prstClr val="black"/>
                </a:solidFill>
              </a:endParaRPr>
            </a:p>
          </p:txBody>
        </p:sp>
        <p:sp>
          <p:nvSpPr>
            <p:cNvPr id="24" name="Google Shape;1032;p67"/>
            <p:cNvSpPr/>
            <p:nvPr/>
          </p:nvSpPr>
          <p:spPr>
            <a:xfrm>
              <a:off x="687496" y="3315708"/>
              <a:ext cx="388830" cy="408450"/>
            </a:xfrm>
            <a:prstGeom prst="roundRect">
              <a:avLst/>
            </a:prstGeom>
            <a:solidFill>
              <a:schemeClr val="bg1"/>
            </a:solidFill>
            <a:ln w="28575" cap="flat" cmpd="sng">
              <a:solidFill>
                <a:srgbClr val="385D8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12523" tIns="112523" rIns="112523" bIns="112523" anchor="ctr" anchorCtr="0">
              <a:noAutofit/>
            </a:bodyPr>
            <a:lstStyle/>
            <a:p>
              <a:pPr algn="ctr" defTabSz="2491588"/>
              <a:r>
                <a:rPr lang="en-US" sz="2000" dirty="0" smtClean="0">
                  <a:solidFill>
                    <a:prstClr val="black"/>
                  </a:solidFill>
                </a:rPr>
                <a:t>2</a:t>
              </a:r>
              <a:endParaRPr sz="2000" dirty="0">
                <a:solidFill>
                  <a:prstClr val="black"/>
                </a:solidFill>
              </a:endParaRPr>
            </a:p>
          </p:txBody>
        </p:sp>
        <p:sp>
          <p:nvSpPr>
            <p:cNvPr id="25" name="Google Shape;1032;p67"/>
            <p:cNvSpPr/>
            <p:nvPr/>
          </p:nvSpPr>
          <p:spPr>
            <a:xfrm>
              <a:off x="687496" y="4410078"/>
              <a:ext cx="388830" cy="435004"/>
            </a:xfrm>
            <a:prstGeom prst="roundRect">
              <a:avLst/>
            </a:prstGeom>
            <a:solidFill>
              <a:schemeClr val="bg1"/>
            </a:solidFill>
            <a:ln w="28575" cap="flat" cmpd="sng">
              <a:solidFill>
                <a:srgbClr val="385D8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12523" tIns="112523" rIns="112523" bIns="112523" anchor="ctr" anchorCtr="0">
              <a:noAutofit/>
            </a:bodyPr>
            <a:lstStyle/>
            <a:p>
              <a:pPr algn="ctr" defTabSz="2491588"/>
              <a:r>
                <a:rPr lang="en-US" sz="2000" dirty="0" smtClean="0">
                  <a:solidFill>
                    <a:prstClr val="black"/>
                  </a:solidFill>
                </a:rPr>
                <a:t>3</a:t>
              </a:r>
              <a:endParaRPr sz="2000" dirty="0">
                <a:solidFill>
                  <a:prstClr val="black"/>
                </a:solidFill>
              </a:endParaRPr>
            </a:p>
          </p:txBody>
        </p:sp>
        <p:sp>
          <p:nvSpPr>
            <p:cNvPr id="26" name="Google Shape;1032;p67"/>
            <p:cNvSpPr/>
            <p:nvPr/>
          </p:nvSpPr>
          <p:spPr>
            <a:xfrm>
              <a:off x="680282" y="5781359"/>
              <a:ext cx="388830" cy="413129"/>
            </a:xfrm>
            <a:prstGeom prst="roundRect">
              <a:avLst/>
            </a:prstGeom>
            <a:solidFill>
              <a:schemeClr val="bg1"/>
            </a:solidFill>
            <a:ln w="28575" cap="flat" cmpd="sng">
              <a:solidFill>
                <a:srgbClr val="385D8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12523" tIns="112523" rIns="112523" bIns="112523" anchor="ctr" anchorCtr="0">
              <a:noAutofit/>
            </a:bodyPr>
            <a:lstStyle/>
            <a:p>
              <a:pPr algn="ctr" defTabSz="2491588"/>
              <a:r>
                <a:rPr lang="en-US" sz="2000" dirty="0" smtClean="0">
                  <a:solidFill>
                    <a:prstClr val="black"/>
                  </a:solidFill>
                </a:rPr>
                <a:t>4</a:t>
              </a:r>
              <a:endParaRPr sz="20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3" name="Группа 2"/>
          <p:cNvGrpSpPr/>
          <p:nvPr/>
        </p:nvGrpSpPr>
        <p:grpSpPr>
          <a:xfrm>
            <a:off x="8204235" y="1651289"/>
            <a:ext cx="3428341" cy="4861897"/>
            <a:chOff x="266242" y="1618414"/>
            <a:chExt cx="3428341" cy="4861897"/>
          </a:xfrm>
        </p:grpSpPr>
        <p:sp>
          <p:nvSpPr>
            <p:cNvPr id="21" name="Скругленный прямоугольник 56">
              <a:extLst>
                <a:ext uri="{FF2B5EF4-FFF2-40B4-BE49-F238E27FC236}">
                  <a16:creationId xmlns="" xmlns:a16="http://schemas.microsoft.com/office/drawing/2014/main" id="{7D5109DB-5C3B-4D44-9353-4D26A24E9001}"/>
                </a:ext>
              </a:extLst>
            </p:cNvPr>
            <p:cNvSpPr/>
            <p:nvPr/>
          </p:nvSpPr>
          <p:spPr>
            <a:xfrm>
              <a:off x="266243" y="5466075"/>
              <a:ext cx="3428340" cy="1014236"/>
            </a:xfrm>
            <a:prstGeom prst="roundRect">
              <a:avLst>
                <a:gd name="adj" fmla="val 3010"/>
              </a:avLst>
            </a:prstGeom>
            <a:noFill/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ts val="1800"/>
                </a:lnSpc>
                <a:spcAft>
                  <a:spcPts val="0"/>
                </a:spcAft>
              </a:pPr>
              <a:r>
                <a:rPr lang="ru-RU" sz="1300" dirty="0" smtClean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Исправление проводится посредством загрузки коррекций или редактирования имеющихся данных.</a:t>
              </a:r>
              <a:endParaRPr lang="ru-RU" sz="13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28" name="Скругленный прямоугольник 56">
              <a:extLst>
                <a:ext uri="{FF2B5EF4-FFF2-40B4-BE49-F238E27FC236}">
                  <a16:creationId xmlns="" xmlns:a16="http://schemas.microsoft.com/office/drawing/2014/main" id="{7D5109DB-5C3B-4D44-9353-4D26A24E9001}"/>
                </a:ext>
              </a:extLst>
            </p:cNvPr>
            <p:cNvSpPr/>
            <p:nvPr/>
          </p:nvSpPr>
          <p:spPr>
            <a:xfrm>
              <a:off x="438465" y="1618414"/>
              <a:ext cx="3083895" cy="427724"/>
            </a:xfrm>
            <a:prstGeom prst="roundRect">
              <a:avLst>
                <a:gd name="adj" fmla="val 3010"/>
              </a:avLst>
            </a:prstGeom>
            <a:noFill/>
            <a:ln w="9525"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ts val="1800"/>
                </a:lnSpc>
                <a:spcAft>
                  <a:spcPts val="0"/>
                </a:spcAft>
              </a:pPr>
              <a:r>
                <a:rPr lang="ru-RU" sz="1600" b="1" dirty="0">
                  <a:solidFill>
                    <a:srgbClr val="C00000"/>
                  </a:solidFill>
                  <a:latin typeface="Segoe UI Light" panose="020B0502040204020203" pitchFamily="34" charset="0"/>
                  <a:ea typeface="+mj-ea"/>
                  <a:cs typeface="Segoe UI Light" panose="020B0502040204020203" pitchFamily="34" charset="0"/>
                </a:rPr>
                <a:t>Методы исправления</a:t>
              </a:r>
            </a:p>
          </p:txBody>
        </p:sp>
        <p:sp>
          <p:nvSpPr>
            <p:cNvPr id="29" name="Скругленный прямоугольник 56">
              <a:extLst>
                <a:ext uri="{FF2B5EF4-FFF2-40B4-BE49-F238E27FC236}">
                  <a16:creationId xmlns="" xmlns:a16="http://schemas.microsoft.com/office/drawing/2014/main" id="{7D5109DB-5C3B-4D44-9353-4D26A24E9001}"/>
                </a:ext>
              </a:extLst>
            </p:cNvPr>
            <p:cNvSpPr/>
            <p:nvPr/>
          </p:nvSpPr>
          <p:spPr>
            <a:xfrm>
              <a:off x="266242" y="4148509"/>
              <a:ext cx="3370367" cy="1123754"/>
            </a:xfrm>
            <a:prstGeom prst="roundRect">
              <a:avLst>
                <a:gd name="adj" fmla="val 3010"/>
              </a:avLst>
            </a:prstGeom>
            <a:noFill/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ts val="1800"/>
                </a:lnSpc>
              </a:pPr>
              <a:r>
                <a:rPr lang="ru-RU" sz="1300" dirty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Органу-учредителю необходимо </a:t>
              </a:r>
              <a:r>
                <a:rPr lang="ru-RU" sz="1300" dirty="0" smtClean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установить </a:t>
              </a:r>
              <a:r>
                <a:rPr lang="ru-RU" sz="1300" dirty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учреждению </a:t>
              </a:r>
              <a:r>
                <a:rPr lang="ru-RU" sz="1300" dirty="0" smtClean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актуальный признак </a:t>
              </a:r>
              <a:r>
                <a:rPr lang="ru-RU" sz="1300" dirty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«Недоведения ГЗ</a:t>
              </a:r>
              <a:r>
                <a:rPr lang="ru-RU" sz="1300" dirty="0" smtClean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», </a:t>
              </a:r>
              <a:r>
                <a:rPr lang="ru-RU" sz="1400" dirty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«</a:t>
              </a:r>
              <a:r>
                <a:rPr lang="ru-RU" sz="1400" dirty="0" err="1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Недоведения</a:t>
              </a:r>
              <a:r>
                <a:rPr lang="ru-RU" sz="1400" dirty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 ЦС</a:t>
              </a:r>
              <a:r>
                <a:rPr lang="ru-RU" sz="1400" dirty="0" smtClean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»</a:t>
              </a:r>
              <a:r>
                <a:rPr lang="ru-RU" sz="1300" dirty="0" smtClean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 </a:t>
              </a:r>
              <a:endParaRPr lang="ru-RU" sz="13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30" name="Скругленный прямоугольник 56">
              <a:extLst>
                <a:ext uri="{FF2B5EF4-FFF2-40B4-BE49-F238E27FC236}">
                  <a16:creationId xmlns="" xmlns:a16="http://schemas.microsoft.com/office/drawing/2014/main" id="{7D5109DB-5C3B-4D44-9353-4D26A24E9001}"/>
                </a:ext>
              </a:extLst>
            </p:cNvPr>
            <p:cNvSpPr/>
            <p:nvPr/>
          </p:nvSpPr>
          <p:spPr>
            <a:xfrm>
              <a:off x="266242" y="3101657"/>
              <a:ext cx="3332725" cy="851542"/>
            </a:xfrm>
            <a:prstGeom prst="roundRect">
              <a:avLst>
                <a:gd name="adj" fmla="val 3010"/>
              </a:avLst>
            </a:prstGeom>
            <a:noFill/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ts val="1800"/>
                </a:lnSpc>
                <a:spcAft>
                  <a:spcPts val="0"/>
                </a:spcAft>
              </a:pPr>
              <a:r>
                <a:rPr lang="ru-RU" sz="1200" dirty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Органу-учредителю необходимо </a:t>
              </a:r>
              <a:r>
                <a:rPr lang="ru-RU" sz="1200" dirty="0" smtClean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установить </a:t>
              </a:r>
              <a:r>
                <a:rPr lang="ru-RU" sz="1200" dirty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учреждению </a:t>
              </a:r>
              <a:r>
                <a:rPr lang="ru-RU" sz="1200" dirty="0" smtClean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действительный признак (период) </a:t>
              </a:r>
              <a:r>
                <a:rPr lang="ru-RU" sz="1200" dirty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«Недоведения ГЗ» </a:t>
              </a:r>
              <a:r>
                <a:rPr lang="ru-RU" sz="1200" dirty="0" smtClean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 </a:t>
              </a:r>
              <a:endParaRPr lang="ru-RU" sz="12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31" name="Скругленный прямоугольник 56">
              <a:extLst>
                <a:ext uri="{FF2B5EF4-FFF2-40B4-BE49-F238E27FC236}">
                  <a16:creationId xmlns="" xmlns:a16="http://schemas.microsoft.com/office/drawing/2014/main" id="{7D5109DB-5C3B-4D44-9353-4D26A24E9001}"/>
                </a:ext>
              </a:extLst>
            </p:cNvPr>
            <p:cNvSpPr/>
            <p:nvPr/>
          </p:nvSpPr>
          <p:spPr>
            <a:xfrm>
              <a:off x="285062" y="2046139"/>
              <a:ext cx="3332725" cy="892512"/>
            </a:xfrm>
            <a:prstGeom prst="roundRect">
              <a:avLst>
                <a:gd name="adj" fmla="val 3010"/>
              </a:avLst>
            </a:prstGeom>
            <a:noFill/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ts val="1800"/>
                </a:lnSpc>
                <a:spcAft>
                  <a:spcPts val="0"/>
                </a:spcAft>
              </a:pPr>
              <a:r>
                <a:rPr lang="ru-RU" sz="1200" dirty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Органу-учредителю необходимо </a:t>
              </a:r>
              <a:r>
                <a:rPr lang="ru-RU" sz="1200" dirty="0" smtClean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установить </a:t>
              </a:r>
              <a:r>
                <a:rPr lang="ru-RU" sz="1200" dirty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учреждению </a:t>
              </a:r>
              <a:r>
                <a:rPr lang="ru-RU" sz="1200" dirty="0" smtClean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действительный признак (период) </a:t>
              </a:r>
              <a:r>
                <a:rPr lang="ru-RU" sz="1200" dirty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«</a:t>
              </a:r>
              <a:r>
                <a:rPr lang="ru-RU" sz="1200" dirty="0" err="1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Недоведения</a:t>
              </a:r>
              <a:r>
                <a:rPr lang="ru-RU" sz="1200" dirty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 </a:t>
              </a:r>
              <a:r>
                <a:rPr lang="ru-RU" sz="1200" dirty="0" smtClean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ЦС»</a:t>
              </a:r>
              <a:endParaRPr lang="ru-RU" sz="12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</p:grpSp>
      <p:grpSp>
        <p:nvGrpSpPr>
          <p:cNvPr id="5" name="Группа 4"/>
          <p:cNvGrpSpPr/>
          <p:nvPr/>
        </p:nvGrpSpPr>
        <p:grpSpPr>
          <a:xfrm>
            <a:off x="182377" y="1613959"/>
            <a:ext cx="7313521" cy="4899227"/>
            <a:chOff x="4356294" y="1578097"/>
            <a:chExt cx="7313521" cy="4899227"/>
          </a:xfrm>
        </p:grpSpPr>
        <p:sp>
          <p:nvSpPr>
            <p:cNvPr id="15" name="Скругленный прямоугольник 56">
              <a:extLst>
                <a:ext uri="{FF2B5EF4-FFF2-40B4-BE49-F238E27FC236}">
                  <a16:creationId xmlns="" xmlns:a16="http://schemas.microsoft.com/office/drawing/2014/main" id="{7D5109DB-5C3B-4D44-9353-4D26A24E9001}"/>
                </a:ext>
              </a:extLst>
            </p:cNvPr>
            <p:cNvSpPr/>
            <p:nvPr/>
          </p:nvSpPr>
          <p:spPr>
            <a:xfrm>
              <a:off x="4414268" y="3098669"/>
              <a:ext cx="7255546" cy="851543"/>
            </a:xfrm>
            <a:prstGeom prst="roundRect">
              <a:avLst>
                <a:gd name="adj" fmla="val 3010"/>
              </a:avLst>
            </a:prstGeom>
            <a:noFill/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ts val="1800"/>
                </a:lnSpc>
                <a:spcAft>
                  <a:spcPts val="0"/>
                </a:spcAft>
              </a:pPr>
              <a:r>
                <a:rPr lang="ru-RU" sz="1400" dirty="0" smtClean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Не соответствие </a:t>
              </a:r>
              <a:r>
                <a:rPr lang="ru-RU" sz="1400" dirty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признака недоведения государственного (муниципального) </a:t>
              </a:r>
              <a:r>
                <a:rPr lang="ru-RU" sz="1400" dirty="0" smtClean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задания </a:t>
              </a:r>
              <a:br>
                <a:rPr lang="ru-RU" sz="1400" dirty="0" smtClean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</a:br>
              <a:r>
                <a:rPr lang="ru-RU" sz="1400" dirty="0" smtClean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(</a:t>
              </a:r>
              <a:r>
                <a:rPr lang="ru-RU" sz="1400" dirty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в текущем году и прошлом отчетном периоде) размещенной информации о государственном (муниципальном) </a:t>
              </a:r>
              <a:r>
                <a:rPr lang="ru-RU" sz="1400" dirty="0" smtClean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задании и </a:t>
              </a:r>
              <a:r>
                <a:rPr lang="ru-RU" sz="1400" dirty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годовой бухгалтерской </a:t>
              </a:r>
              <a:r>
                <a:rPr lang="ru-RU" sz="1400" dirty="0" smtClean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отчетности.</a:t>
              </a:r>
              <a:endParaRPr lang="ru-RU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16" name="Скругленный прямоугольник 56">
              <a:extLst>
                <a:ext uri="{FF2B5EF4-FFF2-40B4-BE49-F238E27FC236}">
                  <a16:creationId xmlns="" xmlns:a16="http://schemas.microsoft.com/office/drawing/2014/main" id="{7D5109DB-5C3B-4D44-9353-4D26A24E9001}"/>
                </a:ext>
              </a:extLst>
            </p:cNvPr>
            <p:cNvSpPr/>
            <p:nvPr/>
          </p:nvSpPr>
          <p:spPr>
            <a:xfrm>
              <a:off x="4414268" y="2005822"/>
              <a:ext cx="7255546" cy="929842"/>
            </a:xfrm>
            <a:prstGeom prst="roundRect">
              <a:avLst>
                <a:gd name="adj" fmla="val 3010"/>
              </a:avLst>
            </a:prstGeom>
            <a:noFill/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ts val="1800"/>
                </a:lnSpc>
                <a:spcAft>
                  <a:spcPts val="0"/>
                </a:spcAft>
              </a:pPr>
              <a:r>
                <a:rPr lang="ru-RU" sz="1400" dirty="0" smtClean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Не соответствие </a:t>
              </a:r>
              <a:r>
                <a:rPr lang="ru-RU" sz="1400" dirty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признака недоведения целевых средств размещенной информации об операциях с целевыми средствами бюджета, </a:t>
              </a:r>
              <a:r>
                <a:rPr lang="ru-RU" sz="1400" dirty="0" smtClean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плана </a:t>
              </a:r>
              <a:r>
                <a:rPr lang="ru-RU" sz="1400" dirty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финансово-хозяйственной деятельности и годовой бухгалтерской </a:t>
              </a:r>
              <a:r>
                <a:rPr lang="ru-RU" sz="1400" dirty="0" smtClean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отчетности.</a:t>
              </a:r>
              <a:endParaRPr lang="ru-RU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18" name="Скругленный прямоугольник 56">
              <a:extLst>
                <a:ext uri="{FF2B5EF4-FFF2-40B4-BE49-F238E27FC236}">
                  <a16:creationId xmlns="" xmlns:a16="http://schemas.microsoft.com/office/drawing/2014/main" id="{7D5109DB-5C3B-4D44-9353-4D26A24E9001}"/>
                </a:ext>
              </a:extLst>
            </p:cNvPr>
            <p:cNvSpPr/>
            <p:nvPr/>
          </p:nvSpPr>
          <p:spPr>
            <a:xfrm>
              <a:off x="4356295" y="4145521"/>
              <a:ext cx="7313520" cy="1123754"/>
            </a:xfrm>
            <a:prstGeom prst="roundRect">
              <a:avLst>
                <a:gd name="adj" fmla="val 3010"/>
              </a:avLst>
            </a:prstGeom>
            <a:noFill/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ts val="1800"/>
                </a:lnSpc>
                <a:spcAft>
                  <a:spcPts val="0"/>
                </a:spcAft>
              </a:pPr>
              <a:r>
                <a:rPr lang="ru-RU" sz="1400" dirty="0" smtClean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Не допустимо в разделе «Информация о Государственном (муниципальном) задании и его исполнении» размещать письма (скан-копии) о том, что Государственное (муниципальное) задание не доводится, если признак «Недоведения ГЗ» не проставлен.  Аналогичная ситуация касается информации о целевых средствах их бюджета.</a:t>
              </a:r>
              <a:endParaRPr lang="ru-RU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19" name="Скругленный прямоугольник 56">
              <a:extLst>
                <a:ext uri="{FF2B5EF4-FFF2-40B4-BE49-F238E27FC236}">
                  <a16:creationId xmlns="" xmlns:a16="http://schemas.microsoft.com/office/drawing/2014/main" id="{7D5109DB-5C3B-4D44-9353-4D26A24E9001}"/>
                </a:ext>
              </a:extLst>
            </p:cNvPr>
            <p:cNvSpPr/>
            <p:nvPr/>
          </p:nvSpPr>
          <p:spPr>
            <a:xfrm>
              <a:off x="4356294" y="5463088"/>
              <a:ext cx="7313520" cy="1014236"/>
            </a:xfrm>
            <a:prstGeom prst="roundRect">
              <a:avLst>
                <a:gd name="adj" fmla="val 3010"/>
              </a:avLst>
            </a:prstGeom>
            <a:noFill/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ts val="1800"/>
                </a:lnSpc>
                <a:spcAft>
                  <a:spcPts val="0"/>
                </a:spcAft>
              </a:pPr>
              <a:r>
                <a:rPr lang="ru-RU" sz="1400" dirty="0" smtClean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Не допустимо в разделе «Информация об операциях с целевыми средствами из бюджета» размещать информацию по субсидиям на выполнение государственного (муниципального) задания. Следует размещать информацию о целевых субсидиях.</a:t>
              </a:r>
              <a:endParaRPr lang="ru-RU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33" name="Скругленный прямоугольник 56">
              <a:extLst>
                <a:ext uri="{FF2B5EF4-FFF2-40B4-BE49-F238E27FC236}">
                  <a16:creationId xmlns="" xmlns:a16="http://schemas.microsoft.com/office/drawing/2014/main" id="{7D5109DB-5C3B-4D44-9353-4D26A24E9001}"/>
                </a:ext>
              </a:extLst>
            </p:cNvPr>
            <p:cNvSpPr/>
            <p:nvPr/>
          </p:nvSpPr>
          <p:spPr>
            <a:xfrm>
              <a:off x="6500092" y="1578097"/>
              <a:ext cx="3083895" cy="427724"/>
            </a:xfrm>
            <a:prstGeom prst="roundRect">
              <a:avLst>
                <a:gd name="adj" fmla="val 3010"/>
              </a:avLst>
            </a:prstGeom>
            <a:noFill/>
            <a:ln w="9525"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ts val="1800"/>
                </a:lnSpc>
                <a:spcAft>
                  <a:spcPts val="0"/>
                </a:spcAft>
              </a:pPr>
              <a:r>
                <a:rPr lang="ru-RU" sz="1600" b="1" dirty="0" smtClean="0">
                  <a:solidFill>
                    <a:srgbClr val="C00000"/>
                  </a:solidFill>
                  <a:latin typeface="Segoe UI Light" panose="020B0502040204020203" pitchFamily="34" charset="0"/>
                  <a:ea typeface="+mj-ea"/>
                  <a:cs typeface="Segoe UI Light" panose="020B0502040204020203" pitchFamily="34" charset="0"/>
                </a:rPr>
                <a:t>Ошибки</a:t>
              </a:r>
              <a:endParaRPr lang="ru-RU" sz="1600" b="1" dirty="0">
                <a:solidFill>
                  <a:srgbClr val="C00000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86803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7186"/>
            <a:ext cx="1402441" cy="548985"/>
          </a:xfrm>
          <a:prstGeom prst="rect">
            <a:avLst/>
          </a:prstGeom>
        </p:spPr>
      </p:pic>
      <p:sp>
        <p:nvSpPr>
          <p:cNvPr id="6" name="Заголовок 2"/>
          <p:cNvSpPr txBox="1">
            <a:spLocks/>
          </p:cNvSpPr>
          <p:nvPr/>
        </p:nvSpPr>
        <p:spPr>
          <a:xfrm>
            <a:off x="1507707" y="237561"/>
            <a:ext cx="10393704" cy="553998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sz="1800" dirty="0">
                <a:solidFill>
                  <a:schemeClr val="accent5">
                    <a:lumMod val="75000"/>
                  </a:scheme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Ошибки при размещении информации о государственных и муниципальных учреждениях </a:t>
            </a:r>
          </a:p>
          <a:p>
            <a:r>
              <a:rPr lang="ru-RU" sz="1800" dirty="0">
                <a:solidFill>
                  <a:schemeClr val="accent5">
                    <a:lumMod val="75000"/>
                  </a:scheme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Способы их  исправления.</a:t>
            </a:r>
          </a:p>
        </p:txBody>
      </p:sp>
      <p:sp>
        <p:nvSpPr>
          <p:cNvPr id="8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1669814" y="6492875"/>
            <a:ext cx="463193" cy="365125"/>
          </a:xfrm>
        </p:spPr>
        <p:txBody>
          <a:bodyPr/>
          <a:lstStyle/>
          <a:p>
            <a:r>
              <a:rPr lang="ru-RU" dirty="0" smtClean="0"/>
              <a:t>19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552714" y="1013457"/>
            <a:ext cx="11119393" cy="60163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0"/>
              </a:lnSpc>
              <a:spcAft>
                <a:spcPts val="0"/>
              </a:spcAft>
            </a:pPr>
            <a:r>
              <a:rPr lang="ru-RU" sz="1500" b="1" dirty="0">
                <a:solidFill>
                  <a:schemeClr val="tx1"/>
                </a:solidFill>
                <a:latin typeface="Segoe UI Light" panose="020B0502040204020203" pitchFamily="34" charset="0"/>
              </a:rPr>
              <a:t>При размещении информации на официальном сайте bus.gov.ru следует учитывать ряд </a:t>
            </a:r>
            <a:r>
              <a:rPr lang="ru-RU" sz="1500" b="1" dirty="0" smtClean="0">
                <a:solidFill>
                  <a:schemeClr val="tx1"/>
                </a:solidFill>
                <a:latin typeface="Segoe UI Light" panose="020B0502040204020203" pitchFamily="34" charset="0"/>
              </a:rPr>
              <a:t>недопустимых </a:t>
            </a:r>
            <a:r>
              <a:rPr lang="ru-RU" sz="1500" b="1" dirty="0">
                <a:solidFill>
                  <a:schemeClr val="tx1"/>
                </a:solidFill>
                <a:latin typeface="Segoe UI Light" panose="020B0502040204020203" pitchFamily="34" charset="0"/>
              </a:rPr>
              <a:t>ошибок, </a:t>
            </a:r>
            <a:r>
              <a:rPr lang="ru-RU" sz="1500" b="1" dirty="0" smtClean="0">
                <a:solidFill>
                  <a:schemeClr val="tx1"/>
                </a:solidFill>
                <a:latin typeface="Segoe UI Light" panose="020B0502040204020203" pitchFamily="34" charset="0"/>
              </a:rPr>
              <a:t/>
            </a:r>
            <a:br>
              <a:rPr lang="ru-RU" sz="1500" b="1" dirty="0" smtClean="0">
                <a:solidFill>
                  <a:schemeClr val="tx1"/>
                </a:solidFill>
                <a:latin typeface="Segoe UI Light" panose="020B0502040204020203" pitchFamily="34" charset="0"/>
              </a:rPr>
            </a:br>
            <a:r>
              <a:rPr lang="ru-RU" sz="1500" b="1" dirty="0" smtClean="0">
                <a:solidFill>
                  <a:schemeClr val="tx1"/>
                </a:solidFill>
                <a:latin typeface="Segoe UI Light" panose="020B0502040204020203" pitchFamily="34" charset="0"/>
              </a:rPr>
              <a:t>отрицательно влияющих на </a:t>
            </a:r>
            <a:r>
              <a:rPr lang="ru-RU" sz="1500" b="1" dirty="0">
                <a:solidFill>
                  <a:schemeClr val="tx1"/>
                </a:solidFill>
                <a:latin typeface="Segoe UI Light" panose="020B0502040204020203" pitchFamily="34" charset="0"/>
              </a:rPr>
              <a:t>рейтинг учреждения, </a:t>
            </a:r>
            <a:r>
              <a:rPr lang="ru-RU" sz="1500" b="1" dirty="0" smtClean="0">
                <a:solidFill>
                  <a:schemeClr val="tx1"/>
                </a:solidFill>
                <a:latin typeface="Segoe UI Light" panose="020B0502040204020203" pitchFamily="34" charset="0"/>
              </a:rPr>
              <a:t>орган-учредителя </a:t>
            </a:r>
            <a:r>
              <a:rPr lang="ru-RU" sz="1500" b="1" dirty="0">
                <a:solidFill>
                  <a:schemeClr val="tx1"/>
                </a:solidFill>
                <a:latin typeface="Segoe UI Light" panose="020B0502040204020203" pitchFamily="34" charset="0"/>
              </a:rPr>
              <a:t>и </a:t>
            </a:r>
            <a:r>
              <a:rPr lang="ru-RU" sz="1500" b="1" dirty="0" smtClean="0">
                <a:solidFill>
                  <a:schemeClr val="tx1"/>
                </a:solidFill>
                <a:latin typeface="Segoe UI Light" panose="020B0502040204020203" pitchFamily="34" charset="0"/>
              </a:rPr>
              <a:t>субъекта </a:t>
            </a:r>
            <a:r>
              <a:rPr lang="ru-RU" sz="1500" b="1" dirty="0">
                <a:solidFill>
                  <a:schemeClr val="tx1"/>
                </a:solidFill>
                <a:latin typeface="Segoe UI Light" panose="020B0502040204020203" pitchFamily="34" charset="0"/>
              </a:rPr>
              <a:t>Российской </a:t>
            </a:r>
            <a:r>
              <a:rPr lang="ru-RU" sz="1500" b="1" dirty="0" smtClean="0">
                <a:solidFill>
                  <a:schemeClr val="tx1"/>
                </a:solidFill>
                <a:latin typeface="Segoe UI Light" panose="020B0502040204020203" pitchFamily="34" charset="0"/>
              </a:rPr>
              <a:t>Федерации</a:t>
            </a:r>
            <a:endParaRPr lang="ru-RU" sz="1500" b="1" dirty="0">
              <a:solidFill>
                <a:schemeClr val="tx1"/>
              </a:solidFill>
              <a:latin typeface="Segoe UI Light" panose="020B0502040204020203" pitchFamily="34" charset="0"/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8013760" y="1839686"/>
            <a:ext cx="388830" cy="4883469"/>
            <a:chOff x="687496" y="1832155"/>
            <a:chExt cx="388830" cy="4883469"/>
          </a:xfrm>
        </p:grpSpPr>
        <p:cxnSp>
          <p:nvCxnSpPr>
            <p:cNvPr id="22" name="Прямая соединительная линия 21"/>
            <p:cNvCxnSpPr/>
            <p:nvPr/>
          </p:nvCxnSpPr>
          <p:spPr>
            <a:xfrm>
              <a:off x="870679" y="1832155"/>
              <a:ext cx="11232" cy="4883469"/>
            </a:xfrm>
            <a:prstGeom prst="line">
              <a:avLst/>
            </a:prstGeom>
            <a:noFill/>
            <a:ln w="28575" cap="flat" cmpd="sng">
              <a:solidFill>
                <a:srgbClr val="385D8A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23" name="Google Shape;1032;p67"/>
            <p:cNvSpPr/>
            <p:nvPr/>
          </p:nvSpPr>
          <p:spPr>
            <a:xfrm>
              <a:off x="687496" y="3246811"/>
              <a:ext cx="388830" cy="387624"/>
            </a:xfrm>
            <a:prstGeom prst="roundRect">
              <a:avLst/>
            </a:prstGeom>
            <a:solidFill>
              <a:schemeClr val="bg1"/>
            </a:solidFill>
            <a:ln w="28575" cap="flat" cmpd="sng">
              <a:solidFill>
                <a:srgbClr val="385D8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12523" tIns="112523" rIns="112523" bIns="112523" anchor="ctr" anchorCtr="0">
              <a:noAutofit/>
            </a:bodyPr>
            <a:lstStyle/>
            <a:p>
              <a:pPr algn="ctr" defTabSz="2491588"/>
              <a:r>
                <a:rPr lang="en-US" sz="2000" dirty="0">
                  <a:solidFill>
                    <a:prstClr val="black"/>
                  </a:solidFill>
                </a:rPr>
                <a:t>1</a:t>
              </a:r>
              <a:endParaRPr sz="2000" dirty="0">
                <a:solidFill>
                  <a:prstClr val="black"/>
                </a:solidFill>
              </a:endParaRPr>
            </a:p>
          </p:txBody>
        </p:sp>
        <p:sp>
          <p:nvSpPr>
            <p:cNvPr id="27" name="Google Shape;1032;p67"/>
            <p:cNvSpPr/>
            <p:nvPr/>
          </p:nvSpPr>
          <p:spPr>
            <a:xfrm>
              <a:off x="687496" y="5712952"/>
              <a:ext cx="388830" cy="387624"/>
            </a:xfrm>
            <a:prstGeom prst="roundRect">
              <a:avLst/>
            </a:prstGeom>
            <a:solidFill>
              <a:schemeClr val="bg1"/>
            </a:solidFill>
            <a:ln w="28575" cap="flat" cmpd="sng">
              <a:solidFill>
                <a:srgbClr val="385D8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12523" tIns="112523" rIns="112523" bIns="112523" anchor="ctr" anchorCtr="0">
              <a:noAutofit/>
            </a:bodyPr>
            <a:lstStyle/>
            <a:p>
              <a:pPr algn="ctr" defTabSz="2491588"/>
              <a:r>
                <a:rPr lang="ru-RU" sz="2000" dirty="0">
                  <a:solidFill>
                    <a:prstClr val="black"/>
                  </a:solidFill>
                </a:rPr>
                <a:t>2</a:t>
              </a:r>
              <a:endParaRPr sz="2000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4" name="Группа 3"/>
          <p:cNvGrpSpPr/>
          <p:nvPr/>
        </p:nvGrpSpPr>
        <p:grpSpPr>
          <a:xfrm>
            <a:off x="610686" y="1615093"/>
            <a:ext cx="7255548" cy="5137528"/>
            <a:chOff x="4414266" y="1578097"/>
            <a:chExt cx="7255548" cy="5137528"/>
          </a:xfrm>
        </p:grpSpPr>
        <p:sp>
          <p:nvSpPr>
            <p:cNvPr id="14" name="Скругленный прямоугольник 56">
              <a:extLst>
                <a:ext uri="{FF2B5EF4-FFF2-40B4-BE49-F238E27FC236}">
                  <a16:creationId xmlns="" xmlns:a16="http://schemas.microsoft.com/office/drawing/2014/main" id="{7D5109DB-5C3B-4D44-9353-4D26A24E9001}"/>
                </a:ext>
              </a:extLst>
            </p:cNvPr>
            <p:cNvSpPr/>
            <p:nvPr/>
          </p:nvSpPr>
          <p:spPr>
            <a:xfrm>
              <a:off x="4414267" y="1995247"/>
              <a:ext cx="7255547" cy="3095767"/>
            </a:xfrm>
            <a:prstGeom prst="roundRect">
              <a:avLst>
                <a:gd name="adj" fmla="val 3010"/>
              </a:avLst>
            </a:prstGeom>
            <a:noFill/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ts val="1500"/>
                </a:lnSpc>
                <a:spcBef>
                  <a:spcPts val="600"/>
                </a:spcBef>
                <a:spcAft>
                  <a:spcPts val="600"/>
                </a:spcAft>
              </a:pPr>
              <a:endParaRPr lang="ru-RU" sz="1400" b="1" dirty="0" smtClean="0">
                <a:solidFill>
                  <a:srgbClr val="C00000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  <a:p>
              <a:pPr algn="ctr">
                <a:lnSpc>
                  <a:spcPts val="13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ru-RU" sz="1400" b="1" dirty="0" smtClean="0">
                  <a:solidFill>
                    <a:srgbClr val="C00000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Некорректное размещение информации по показателям годовой бухгалтерской отчетности учреждения:</a:t>
              </a:r>
            </a:p>
            <a:p>
              <a:pPr marL="285750" indent="-285750" algn="ctr">
                <a:lnSpc>
                  <a:spcPts val="1300"/>
                </a:lnSpc>
                <a:spcAft>
                  <a:spcPts val="300"/>
                </a:spcAft>
                <a:buFontTx/>
                <a:buChar char="-"/>
              </a:pPr>
              <a:r>
                <a:rPr lang="ru-RU" sz="1400" dirty="0" smtClean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дата составления годового отчета  всегда должна быть выставлена 1 </a:t>
              </a:r>
              <a:r>
                <a:rPr lang="ru-RU" sz="1400" dirty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января </a:t>
              </a:r>
              <a:r>
                <a:rPr lang="ru-RU" sz="1400" dirty="0" smtClean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ХХХХ г.,</a:t>
              </a:r>
            </a:p>
            <a:p>
              <a:pPr algn="ctr">
                <a:lnSpc>
                  <a:spcPts val="1300"/>
                </a:lnSpc>
                <a:spcAft>
                  <a:spcPts val="300"/>
                </a:spcAft>
              </a:pPr>
              <a:r>
                <a:rPr lang="ru-RU" sz="1400" dirty="0" smtClean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В Личном кабинете учреждения при заполнении структурированной информации имеется два поля «Дата» - это отчетная дата, и «Дата утверждения документа» – это дата утверждения отчета;</a:t>
              </a:r>
            </a:p>
            <a:p>
              <a:pPr marL="285750" indent="-285750" algn="ctr">
                <a:lnSpc>
                  <a:spcPts val="1300"/>
                </a:lnSpc>
                <a:spcAft>
                  <a:spcPts val="300"/>
                </a:spcAft>
                <a:buFontTx/>
                <a:buChar char="-"/>
              </a:pPr>
              <a:r>
                <a:rPr lang="ru-RU" sz="1400" dirty="0" smtClean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задвоение </a:t>
              </a:r>
              <a:r>
                <a:rPr lang="ru-RU" sz="1400" dirty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показателей итоговых срок в </a:t>
              </a:r>
              <a:r>
                <a:rPr lang="ru-RU" sz="1400" dirty="0" smtClean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формах бюджетной (бухгалтерской) отчетности. Данная ошибка возникает </a:t>
              </a:r>
              <a:r>
                <a:rPr lang="ru-RU" sz="1400" dirty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из-за </a:t>
              </a:r>
              <a:r>
                <a:rPr lang="ru-RU" sz="1400" dirty="0" smtClean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внесения в структуру укрупненных кодов бюджетной классификации Российской Федерации. При размещении отчётных форм на сайте необходимо руководствоваться нормативными паровыми актам Российской Федерации по составлению отчётных форм (191н и 33Н);</a:t>
              </a:r>
            </a:p>
            <a:p>
              <a:pPr marL="285750" indent="-285750" algn="ctr">
                <a:lnSpc>
                  <a:spcPts val="1300"/>
                </a:lnSpc>
                <a:spcAft>
                  <a:spcPts val="300"/>
                </a:spcAft>
                <a:buFontTx/>
                <a:buChar char="-"/>
              </a:pPr>
              <a:r>
                <a:rPr lang="ru-RU" sz="1400" dirty="0" smtClean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разбалансировка </a:t>
              </a:r>
              <a:r>
                <a:rPr lang="ru-RU" sz="1400" dirty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валюты </a:t>
              </a:r>
              <a:r>
                <a:rPr lang="ru-RU" sz="1400" dirty="0" smtClean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баланса в Балансах </a:t>
              </a:r>
              <a:r>
                <a:rPr lang="ru-RU" sz="1400" dirty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(актив не равен пассиву</a:t>
              </a:r>
              <a:r>
                <a:rPr lang="ru-RU" sz="1400" dirty="0" smtClean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);</a:t>
              </a:r>
            </a:p>
            <a:p>
              <a:pPr marL="285750" indent="-285750" algn="ctr">
                <a:lnSpc>
                  <a:spcPts val="1300"/>
                </a:lnSpc>
                <a:spcAft>
                  <a:spcPts val="300"/>
                </a:spcAft>
                <a:buFontTx/>
                <a:buChar char="-"/>
              </a:pPr>
              <a:r>
                <a:rPr lang="ru-RU" sz="1400" dirty="0" smtClean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не соблюдаются контрольные соотношения  (например, стр. 450 не равно стр. 500)</a:t>
              </a:r>
            </a:p>
            <a:p>
              <a:pPr marL="285750" indent="-285750" algn="ctr">
                <a:lnSpc>
                  <a:spcPts val="1300"/>
                </a:lnSpc>
                <a:buFontTx/>
                <a:buChar char="-"/>
              </a:pPr>
              <a:r>
                <a:rPr lang="ru-RU" sz="1400" dirty="0" smtClean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электронные копии документов должны содержать полные версии отчета. </a:t>
              </a:r>
            </a:p>
            <a:p>
              <a:pPr algn="ctr">
                <a:lnSpc>
                  <a:spcPts val="1300"/>
                </a:lnSpc>
              </a:pPr>
              <a:r>
                <a:rPr lang="ru-RU" sz="1400" dirty="0" smtClean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Нередко встречаются случаи размещения пустых файлов, файлов с первым (одним) листом отчета, файла с текстом «Отчет не размещается» и другие случаи.</a:t>
              </a:r>
              <a:endParaRPr lang="ru-RU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  <a:p>
              <a:pPr algn="ctr">
                <a:lnSpc>
                  <a:spcPts val="1500"/>
                </a:lnSpc>
                <a:spcAft>
                  <a:spcPts val="0"/>
                </a:spcAft>
              </a:pPr>
              <a:endParaRPr lang="ru-RU" sz="14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  <a:p>
              <a:pPr algn="ctr">
                <a:lnSpc>
                  <a:spcPts val="1500"/>
                </a:lnSpc>
                <a:spcAft>
                  <a:spcPts val="0"/>
                </a:spcAft>
              </a:pPr>
              <a:endParaRPr lang="ru-RU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19" name="Скругленный прямоугольник 56">
              <a:extLst>
                <a:ext uri="{FF2B5EF4-FFF2-40B4-BE49-F238E27FC236}">
                  <a16:creationId xmlns="" xmlns:a16="http://schemas.microsoft.com/office/drawing/2014/main" id="{7D5109DB-5C3B-4D44-9353-4D26A24E9001}"/>
                </a:ext>
              </a:extLst>
            </p:cNvPr>
            <p:cNvSpPr/>
            <p:nvPr/>
          </p:nvSpPr>
          <p:spPr>
            <a:xfrm>
              <a:off x="4414266" y="5203373"/>
              <a:ext cx="7255547" cy="1512252"/>
            </a:xfrm>
            <a:prstGeom prst="roundRect">
              <a:avLst>
                <a:gd name="adj" fmla="val 3010"/>
              </a:avLst>
            </a:prstGeom>
            <a:noFill/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ts val="1800"/>
                </a:lnSpc>
                <a:spcAft>
                  <a:spcPts val="0"/>
                </a:spcAft>
              </a:pPr>
              <a:r>
                <a:rPr lang="ru-RU" sz="1600" dirty="0" smtClean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Не допустимо </a:t>
              </a:r>
              <a:r>
                <a:rPr lang="ru-RU" sz="1600" dirty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р</a:t>
              </a:r>
              <a:r>
                <a:rPr lang="ru-RU" sz="1600" dirty="0" smtClean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азмещать документы в неверном периоде</a:t>
              </a:r>
              <a:r>
                <a:rPr lang="ru-RU" sz="1600" dirty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. </a:t>
              </a:r>
            </a:p>
            <a:p>
              <a:pPr algn="ctr">
                <a:lnSpc>
                  <a:spcPts val="1800"/>
                </a:lnSpc>
                <a:spcAft>
                  <a:spcPts val="0"/>
                </a:spcAft>
              </a:pPr>
              <a:r>
                <a:rPr lang="ru-RU" sz="1600" dirty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Например, </a:t>
              </a:r>
              <a:r>
                <a:rPr lang="ru-RU" sz="1600" dirty="0" smtClean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плановые документы на 2023 год должны быть размещены в </a:t>
              </a:r>
              <a:r>
                <a:rPr lang="ru-RU" sz="1600" dirty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периоде на 2023 год</a:t>
              </a:r>
              <a:r>
                <a:rPr lang="ru-RU" sz="1600" dirty="0" smtClean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, фактические </a:t>
              </a:r>
              <a:r>
                <a:rPr lang="ru-RU" sz="1600" dirty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документы за </a:t>
              </a:r>
              <a:r>
                <a:rPr lang="ru-RU" sz="1600" dirty="0" smtClean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отчетный финансовый 2022 год  - в </a:t>
              </a:r>
              <a:r>
                <a:rPr lang="ru-RU" sz="1600" dirty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периоде на 2022</a:t>
              </a:r>
              <a:r>
                <a:rPr lang="ru-RU" sz="1600" dirty="0" smtClean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. </a:t>
              </a:r>
              <a:endParaRPr lang="ru-RU" sz="1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33" name="Скругленный прямоугольник 56">
              <a:extLst>
                <a:ext uri="{FF2B5EF4-FFF2-40B4-BE49-F238E27FC236}">
                  <a16:creationId xmlns="" xmlns:a16="http://schemas.microsoft.com/office/drawing/2014/main" id="{7D5109DB-5C3B-4D44-9353-4D26A24E9001}"/>
                </a:ext>
              </a:extLst>
            </p:cNvPr>
            <p:cNvSpPr/>
            <p:nvPr/>
          </p:nvSpPr>
          <p:spPr>
            <a:xfrm>
              <a:off x="6500092" y="1578097"/>
              <a:ext cx="3083895" cy="427724"/>
            </a:xfrm>
            <a:prstGeom prst="roundRect">
              <a:avLst>
                <a:gd name="adj" fmla="val 3010"/>
              </a:avLst>
            </a:prstGeom>
            <a:noFill/>
            <a:ln w="9525"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ts val="1800"/>
                </a:lnSpc>
                <a:spcAft>
                  <a:spcPts val="0"/>
                </a:spcAft>
              </a:pPr>
              <a:r>
                <a:rPr lang="ru-RU" sz="1600" b="1" dirty="0" smtClean="0">
                  <a:solidFill>
                    <a:srgbClr val="C00000"/>
                  </a:solidFill>
                  <a:latin typeface="Segoe UI Light" panose="020B0502040204020203" pitchFamily="34" charset="0"/>
                  <a:ea typeface="+mj-ea"/>
                  <a:cs typeface="Segoe UI Light" panose="020B0502040204020203" pitchFamily="34" charset="0"/>
                </a:rPr>
                <a:t>Ошибки</a:t>
              </a:r>
              <a:endParaRPr lang="ru-RU" sz="1600" b="1" dirty="0">
                <a:solidFill>
                  <a:srgbClr val="C00000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endParaRPr>
            </a:p>
          </p:txBody>
        </p:sp>
      </p:grpSp>
      <p:grpSp>
        <p:nvGrpSpPr>
          <p:cNvPr id="3" name="Группа 2"/>
          <p:cNvGrpSpPr/>
          <p:nvPr/>
        </p:nvGrpSpPr>
        <p:grpSpPr>
          <a:xfrm>
            <a:off x="8413697" y="1625944"/>
            <a:ext cx="3256117" cy="5097211"/>
            <a:chOff x="438465" y="1618414"/>
            <a:chExt cx="3256117" cy="5097211"/>
          </a:xfrm>
        </p:grpSpPr>
        <p:sp>
          <p:nvSpPr>
            <p:cNvPr id="21" name="Скругленный прямоугольник 56">
              <a:extLst>
                <a:ext uri="{FF2B5EF4-FFF2-40B4-BE49-F238E27FC236}">
                  <a16:creationId xmlns="" xmlns:a16="http://schemas.microsoft.com/office/drawing/2014/main" id="{7D5109DB-5C3B-4D44-9353-4D26A24E9001}"/>
                </a:ext>
              </a:extLst>
            </p:cNvPr>
            <p:cNvSpPr/>
            <p:nvPr/>
          </p:nvSpPr>
          <p:spPr>
            <a:xfrm>
              <a:off x="552714" y="2038915"/>
              <a:ext cx="3083895" cy="3052099"/>
            </a:xfrm>
            <a:prstGeom prst="roundRect">
              <a:avLst>
                <a:gd name="adj" fmla="val 3010"/>
              </a:avLst>
            </a:prstGeom>
            <a:noFill/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ts val="1800"/>
                </a:lnSpc>
                <a:spcAft>
                  <a:spcPts val="0"/>
                </a:spcAft>
              </a:pPr>
              <a:r>
                <a:rPr lang="ru-RU" sz="1300" dirty="0" smtClean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Исправление проводится по средством загрузки коррекций отчетов (если информация загружается из внешних систем) или редактирования имеющихся данных, с приложением файлов уточняющих электронных копий документов.</a:t>
              </a:r>
            </a:p>
            <a:p>
              <a:pPr algn="ctr">
                <a:lnSpc>
                  <a:spcPts val="1800"/>
                </a:lnSpc>
                <a:spcAft>
                  <a:spcPts val="0"/>
                </a:spcAft>
              </a:pPr>
              <a:endParaRPr lang="ru-RU" sz="13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  <a:p>
              <a:pPr algn="ctr">
                <a:lnSpc>
                  <a:spcPts val="1800"/>
                </a:lnSpc>
                <a:spcAft>
                  <a:spcPts val="0"/>
                </a:spcAft>
              </a:pPr>
              <a:r>
                <a:rPr lang="ru-RU" sz="1300" dirty="0" smtClean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Перед опубликованием </a:t>
              </a:r>
              <a:r>
                <a:rPr lang="ru-RU" sz="1300" dirty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отчетных форм на </a:t>
              </a:r>
              <a:r>
                <a:rPr lang="ru-RU" sz="1300" dirty="0" smtClean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официальный сайт необходимо </a:t>
              </a:r>
              <a:r>
                <a:rPr lang="ru-RU" sz="1300" dirty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структурированную </a:t>
              </a:r>
              <a:r>
                <a:rPr lang="ru-RU" sz="1300" dirty="0" smtClean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информацию выводить на просмотр (печать) и осуществлять её сверку с копиями.</a:t>
              </a:r>
              <a:endParaRPr lang="ru-RU" sz="13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28" name="Скругленный прямоугольник 56">
              <a:extLst>
                <a:ext uri="{FF2B5EF4-FFF2-40B4-BE49-F238E27FC236}">
                  <a16:creationId xmlns="" xmlns:a16="http://schemas.microsoft.com/office/drawing/2014/main" id="{7D5109DB-5C3B-4D44-9353-4D26A24E9001}"/>
                </a:ext>
              </a:extLst>
            </p:cNvPr>
            <p:cNvSpPr/>
            <p:nvPr/>
          </p:nvSpPr>
          <p:spPr>
            <a:xfrm>
              <a:off x="438465" y="1618414"/>
              <a:ext cx="3083895" cy="427724"/>
            </a:xfrm>
            <a:prstGeom prst="roundRect">
              <a:avLst>
                <a:gd name="adj" fmla="val 3010"/>
              </a:avLst>
            </a:prstGeom>
            <a:noFill/>
            <a:ln w="9525"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ts val="1800"/>
                </a:lnSpc>
                <a:spcAft>
                  <a:spcPts val="0"/>
                </a:spcAft>
              </a:pPr>
              <a:r>
                <a:rPr lang="ru-RU" sz="1600" b="1" dirty="0">
                  <a:solidFill>
                    <a:srgbClr val="C00000"/>
                  </a:solidFill>
                  <a:latin typeface="Segoe UI Light" panose="020B0502040204020203" pitchFamily="34" charset="0"/>
                  <a:ea typeface="+mj-ea"/>
                  <a:cs typeface="Segoe UI Light" panose="020B0502040204020203" pitchFamily="34" charset="0"/>
                </a:rPr>
                <a:t>Методы исправления</a:t>
              </a:r>
            </a:p>
          </p:txBody>
        </p:sp>
        <p:sp>
          <p:nvSpPr>
            <p:cNvPr id="34" name="Скругленный прямоугольник 56">
              <a:extLst>
                <a:ext uri="{FF2B5EF4-FFF2-40B4-BE49-F238E27FC236}">
                  <a16:creationId xmlns="" xmlns:a16="http://schemas.microsoft.com/office/drawing/2014/main" id="{7D5109DB-5C3B-4D44-9353-4D26A24E9001}"/>
                </a:ext>
              </a:extLst>
            </p:cNvPr>
            <p:cNvSpPr/>
            <p:nvPr/>
          </p:nvSpPr>
          <p:spPr>
            <a:xfrm>
              <a:off x="552714" y="5203372"/>
              <a:ext cx="3141868" cy="1512253"/>
            </a:xfrm>
            <a:prstGeom prst="roundRect">
              <a:avLst>
                <a:gd name="adj" fmla="val 3010"/>
              </a:avLst>
            </a:prstGeom>
            <a:noFill/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ts val="1500"/>
                </a:lnSpc>
                <a:spcAft>
                  <a:spcPts val="0"/>
                </a:spcAft>
              </a:pPr>
              <a:r>
                <a:rPr lang="ru-RU" sz="1300" dirty="0" smtClean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Исправление проводится по средством загрузки коррекций или редактирования имеющихся данных.</a:t>
              </a:r>
            </a:p>
            <a:p>
              <a:pPr algn="ctr">
                <a:lnSpc>
                  <a:spcPts val="1500"/>
                </a:lnSpc>
                <a:spcAft>
                  <a:spcPts val="0"/>
                </a:spcAft>
              </a:pPr>
              <a:r>
                <a:rPr lang="ru-RU" sz="1300" dirty="0" smtClean="0">
                  <a:solidFill>
                    <a:schemeClr val="tx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Возможен вариант оформления письма в адрес Федерального казначейства об удалении из официального сайта ошибочной размещенной информации.</a:t>
              </a:r>
              <a:endParaRPr lang="ru-RU" sz="13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38737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7186"/>
            <a:ext cx="1402441" cy="548985"/>
          </a:xfrm>
          <a:prstGeom prst="rect">
            <a:avLst/>
          </a:prstGeom>
        </p:spPr>
      </p:pic>
      <p:sp>
        <p:nvSpPr>
          <p:cNvPr id="6" name="Заголовок 2"/>
          <p:cNvSpPr txBox="1">
            <a:spLocks/>
          </p:cNvSpPr>
          <p:nvPr/>
        </p:nvSpPr>
        <p:spPr>
          <a:xfrm>
            <a:off x="1507707" y="376060"/>
            <a:ext cx="10393704" cy="276999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sz="1800" dirty="0">
                <a:solidFill>
                  <a:schemeClr val="accent5">
                    <a:lumMod val="75000"/>
                  </a:scheme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Планируемые доработки сайта в сети «Интернет» bus.gov.ru</a:t>
            </a:r>
          </a:p>
        </p:txBody>
      </p:sp>
      <p:sp>
        <p:nvSpPr>
          <p:cNvPr id="8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1669814" y="6492875"/>
            <a:ext cx="463193" cy="365125"/>
          </a:xfrm>
        </p:spPr>
        <p:txBody>
          <a:bodyPr/>
          <a:lstStyle/>
          <a:p>
            <a:r>
              <a:rPr lang="ru-RU" dirty="0" smtClean="0"/>
              <a:t>20</a:t>
            </a:r>
            <a:endParaRPr lang="ru-RU" dirty="0"/>
          </a:p>
        </p:txBody>
      </p:sp>
      <p:sp>
        <p:nvSpPr>
          <p:cNvPr id="14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1213789" y="1100862"/>
            <a:ext cx="10687622" cy="643425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lnSpc>
                <a:spcPts val="1800"/>
              </a:lnSpc>
            </a:pPr>
            <a:r>
              <a:rPr lang="ru-RU" sz="14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	Доработка автоматической выгрузки Отчетов </a:t>
            </a:r>
            <a:r>
              <a:rPr lang="ru-RU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 результатах деятельности и об использовании имущества </a:t>
            </a:r>
            <a:r>
              <a:rPr lang="ru-RU" sz="14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по </a:t>
            </a:r>
            <a:r>
              <a:rPr lang="ru-RU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новым форматам в соответствии с требованиями приказа Минфина России от 2 ноября 2022 г. № </a:t>
            </a:r>
            <a:r>
              <a:rPr lang="ru-RU" sz="14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171н из подсистемы бюджетного планирования ГИИС «Электронный бюджет» </a:t>
            </a:r>
            <a:r>
              <a:rPr lang="ru-RU" sz="1400" b="1" i="1" dirty="0" smtClean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(в </a:t>
            </a:r>
            <a:r>
              <a:rPr lang="ru-RU" sz="1400" b="1" i="1" dirty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части федеральных </a:t>
            </a:r>
            <a:r>
              <a:rPr lang="ru-RU" sz="1400" b="1" i="1" dirty="0" smtClean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учреждений).</a:t>
            </a:r>
            <a:endParaRPr lang="ru-RU" sz="1400" b="1" i="1" dirty="0">
              <a:solidFill>
                <a:schemeClr val="accent1">
                  <a:lumMod val="50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6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1212846" y="5267374"/>
            <a:ext cx="10688564" cy="544138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lnSpc>
                <a:spcPts val="1800"/>
              </a:lnSpc>
              <a:spcAft>
                <a:spcPts val="0"/>
              </a:spcAft>
            </a:pPr>
            <a:r>
              <a:rPr lang="ru-RU" sz="14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	Доработка заполнения фиксированной датой для годовой бухгалтерской отчетности (без права корректировки), то есть дата отчетного периода автоматически будет заполняться «на 1 января ХХХХ г.».</a:t>
            </a:r>
            <a:endParaRPr lang="ru-RU" sz="14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3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1208312" y="6019084"/>
            <a:ext cx="10693097" cy="473792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lnSpc>
                <a:spcPts val="1800"/>
              </a:lnSpc>
              <a:spcAft>
                <a:spcPts val="0"/>
              </a:spcAft>
            </a:pPr>
            <a:r>
              <a:rPr lang="ru-RU" sz="13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	Доработка бухгалтерской отчетной формы 0503737 в части ее актуализации в соответствии с НПА (приказ Минфина России 33н), и фиксированными актуальными аналитическими подвидами доходов и кодами видов расходов. Форма будет ежегодно подлежать уточнению.</a:t>
            </a:r>
          </a:p>
        </p:txBody>
      </p:sp>
      <p:sp>
        <p:nvSpPr>
          <p:cNvPr id="20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1208314" y="4343297"/>
            <a:ext cx="10693096" cy="762103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indent="892175" algn="just">
              <a:lnSpc>
                <a:spcPts val="1800"/>
              </a:lnSpc>
              <a:spcAft>
                <a:spcPts val="0"/>
              </a:spcAft>
            </a:pPr>
            <a:r>
              <a:rPr lang="ru-RU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Д</a:t>
            </a:r>
            <a:r>
              <a:rPr lang="ru-RU" sz="14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оработка виджета «Период» размещения информации для плановых и фактических (отчетных) показателей в открытой части Официального сайта. Например</a:t>
            </a:r>
            <a:r>
              <a:rPr lang="ru-RU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, </a:t>
            </a:r>
            <a:r>
              <a:rPr lang="ru-RU" sz="14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при размещения плановых документов будет отображаться плановый период «на </a:t>
            </a:r>
            <a:r>
              <a:rPr lang="ru-RU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2023 </a:t>
            </a:r>
            <a:r>
              <a:rPr lang="ru-RU" sz="14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год», при размещении фактических (отчетных) документов будет отображаться отчетный период «за 2022».</a:t>
            </a:r>
            <a:endParaRPr lang="ru-RU" sz="1400" i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3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1208314" y="1882789"/>
            <a:ext cx="10693097" cy="744420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lnSpc>
                <a:spcPts val="1800"/>
              </a:lnSpc>
            </a:pPr>
            <a:r>
              <a:rPr lang="ru-RU" sz="14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	Доработка формуляра Отчета </a:t>
            </a:r>
            <a:r>
              <a:rPr lang="ru-RU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 результатах деятельности и об использовании имущества государственными и муниципальными учреждениями по новым форматам в соответствии с требованиями приказа Минфина России от 2 ноября 2022 г. № </a:t>
            </a:r>
            <a:r>
              <a:rPr lang="ru-RU" sz="14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171н</a:t>
            </a:r>
            <a:r>
              <a:rPr lang="ru-RU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ru-RU" sz="1400" b="1" i="1" dirty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(в части учреждений субъектов Российской Федерации и муниципальных образований</a:t>
            </a:r>
            <a:r>
              <a:rPr lang="ru-RU" sz="1400" b="1" i="1" dirty="0" smtClean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).</a:t>
            </a:r>
            <a:endParaRPr lang="ru-RU" sz="1400" b="1" i="1" dirty="0">
              <a:solidFill>
                <a:schemeClr val="accent1">
                  <a:lumMod val="50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cxnSp>
        <p:nvCxnSpPr>
          <p:cNvPr id="25" name="Прямая соединительная линия 24"/>
          <p:cNvCxnSpPr/>
          <p:nvPr/>
        </p:nvCxnSpPr>
        <p:spPr>
          <a:xfrm>
            <a:off x="655295" y="1013775"/>
            <a:ext cx="0" cy="5574574"/>
          </a:xfrm>
          <a:prstGeom prst="line">
            <a:avLst/>
          </a:prstGeom>
          <a:noFill/>
          <a:ln w="28575" cap="flat" cmpd="sng">
            <a:solidFill>
              <a:srgbClr val="385D8A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6" name="Google Shape;1032;p67"/>
          <p:cNvSpPr/>
          <p:nvPr/>
        </p:nvSpPr>
        <p:spPr>
          <a:xfrm>
            <a:off x="460880" y="1216184"/>
            <a:ext cx="388830" cy="387624"/>
          </a:xfrm>
          <a:prstGeom prst="roundRect">
            <a:avLst/>
          </a:prstGeom>
          <a:solidFill>
            <a:schemeClr val="bg1"/>
          </a:solidFill>
          <a:ln w="28575" cap="flat" cmpd="sng">
            <a:solidFill>
              <a:srgbClr val="385D8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12523" tIns="112523" rIns="112523" bIns="112523" anchor="ctr" anchorCtr="0">
            <a:noAutofit/>
          </a:bodyPr>
          <a:lstStyle/>
          <a:p>
            <a:pPr algn="ctr" defTabSz="2491588"/>
            <a:r>
              <a:rPr lang="en-US" sz="2000" dirty="0">
                <a:solidFill>
                  <a:prstClr val="black"/>
                </a:solidFill>
              </a:rPr>
              <a:t>1</a:t>
            </a:r>
            <a:endParaRPr sz="2000" dirty="0">
              <a:solidFill>
                <a:prstClr val="black"/>
              </a:solidFill>
            </a:endParaRPr>
          </a:p>
        </p:txBody>
      </p:sp>
      <p:sp>
        <p:nvSpPr>
          <p:cNvPr id="27" name="Google Shape;1032;p67"/>
          <p:cNvSpPr/>
          <p:nvPr/>
        </p:nvSpPr>
        <p:spPr>
          <a:xfrm>
            <a:off x="460880" y="2792236"/>
            <a:ext cx="388830" cy="387624"/>
          </a:xfrm>
          <a:prstGeom prst="roundRect">
            <a:avLst/>
          </a:prstGeom>
          <a:solidFill>
            <a:schemeClr val="bg1"/>
          </a:solidFill>
          <a:ln w="28575" cap="flat" cmpd="sng">
            <a:solidFill>
              <a:srgbClr val="385D8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12523" tIns="112523" rIns="112523" bIns="112523" anchor="ctr" anchorCtr="0">
            <a:noAutofit/>
          </a:bodyPr>
          <a:lstStyle/>
          <a:p>
            <a:pPr algn="ctr" defTabSz="2491588"/>
            <a:r>
              <a:rPr lang="ru-RU" sz="2000" dirty="0" smtClean="0">
                <a:solidFill>
                  <a:prstClr val="black"/>
                </a:solidFill>
              </a:rPr>
              <a:t>3</a:t>
            </a:r>
            <a:endParaRPr sz="2000" dirty="0">
              <a:solidFill>
                <a:prstClr val="black"/>
              </a:solidFill>
            </a:endParaRPr>
          </a:p>
        </p:txBody>
      </p:sp>
      <p:sp>
        <p:nvSpPr>
          <p:cNvPr id="28" name="Google Shape;1032;p67"/>
          <p:cNvSpPr/>
          <p:nvPr/>
        </p:nvSpPr>
        <p:spPr>
          <a:xfrm>
            <a:off x="460880" y="3617168"/>
            <a:ext cx="388830" cy="387624"/>
          </a:xfrm>
          <a:prstGeom prst="roundRect">
            <a:avLst/>
          </a:prstGeom>
          <a:solidFill>
            <a:schemeClr val="bg1"/>
          </a:solidFill>
          <a:ln w="28575" cap="flat" cmpd="sng">
            <a:solidFill>
              <a:srgbClr val="385D8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12523" tIns="112523" rIns="112523" bIns="112523" anchor="ctr" anchorCtr="0">
            <a:noAutofit/>
          </a:bodyPr>
          <a:lstStyle/>
          <a:p>
            <a:pPr algn="ctr" defTabSz="2491588"/>
            <a:r>
              <a:rPr lang="ru-RU" sz="2000" dirty="0">
                <a:solidFill>
                  <a:prstClr val="black"/>
                </a:solidFill>
              </a:rPr>
              <a:t>4</a:t>
            </a:r>
            <a:endParaRPr sz="2000" dirty="0">
              <a:solidFill>
                <a:prstClr val="black"/>
              </a:solidFill>
            </a:endParaRPr>
          </a:p>
        </p:txBody>
      </p:sp>
      <p:sp>
        <p:nvSpPr>
          <p:cNvPr id="29" name="Google Shape;1032;p67"/>
          <p:cNvSpPr/>
          <p:nvPr/>
        </p:nvSpPr>
        <p:spPr>
          <a:xfrm>
            <a:off x="464552" y="4486003"/>
            <a:ext cx="388830" cy="387624"/>
          </a:xfrm>
          <a:prstGeom prst="roundRect">
            <a:avLst/>
          </a:prstGeom>
          <a:solidFill>
            <a:schemeClr val="bg1"/>
          </a:solidFill>
          <a:ln w="28575" cap="flat" cmpd="sng">
            <a:solidFill>
              <a:srgbClr val="385D8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12523" tIns="112523" rIns="112523" bIns="112523" anchor="ctr" anchorCtr="0">
            <a:noAutofit/>
          </a:bodyPr>
          <a:lstStyle/>
          <a:p>
            <a:pPr algn="ctr" defTabSz="2491588"/>
            <a:r>
              <a:rPr lang="ru-RU" sz="2000" dirty="0">
                <a:solidFill>
                  <a:prstClr val="black"/>
                </a:solidFill>
              </a:rPr>
              <a:t>5</a:t>
            </a:r>
            <a:endParaRPr sz="2000" dirty="0">
              <a:solidFill>
                <a:prstClr val="black"/>
              </a:solidFill>
            </a:endParaRPr>
          </a:p>
        </p:txBody>
      </p:sp>
      <p:sp>
        <p:nvSpPr>
          <p:cNvPr id="30" name="Google Shape;1032;p67"/>
          <p:cNvSpPr/>
          <p:nvPr/>
        </p:nvSpPr>
        <p:spPr>
          <a:xfrm>
            <a:off x="460880" y="5326064"/>
            <a:ext cx="388830" cy="387624"/>
          </a:xfrm>
          <a:prstGeom prst="roundRect">
            <a:avLst/>
          </a:prstGeom>
          <a:solidFill>
            <a:schemeClr val="bg1"/>
          </a:solidFill>
          <a:ln w="28575" cap="flat" cmpd="sng">
            <a:solidFill>
              <a:srgbClr val="385D8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12523" tIns="112523" rIns="112523" bIns="112523" anchor="ctr" anchorCtr="0">
            <a:noAutofit/>
          </a:bodyPr>
          <a:lstStyle/>
          <a:p>
            <a:pPr algn="ctr" defTabSz="2491588"/>
            <a:r>
              <a:rPr lang="ru-RU" sz="2000" dirty="0" smtClean="0">
                <a:solidFill>
                  <a:prstClr val="black"/>
                </a:solidFill>
              </a:rPr>
              <a:t>6</a:t>
            </a:r>
            <a:endParaRPr sz="2000" dirty="0">
              <a:solidFill>
                <a:prstClr val="black"/>
              </a:solidFill>
            </a:endParaRPr>
          </a:p>
        </p:txBody>
      </p:sp>
      <p:sp>
        <p:nvSpPr>
          <p:cNvPr id="31" name="Google Shape;1032;p67"/>
          <p:cNvSpPr/>
          <p:nvPr/>
        </p:nvSpPr>
        <p:spPr>
          <a:xfrm>
            <a:off x="460880" y="2034857"/>
            <a:ext cx="388830" cy="387624"/>
          </a:xfrm>
          <a:prstGeom prst="roundRect">
            <a:avLst/>
          </a:prstGeom>
          <a:solidFill>
            <a:schemeClr val="bg1"/>
          </a:solidFill>
          <a:ln w="28575" cap="flat" cmpd="sng">
            <a:solidFill>
              <a:srgbClr val="385D8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12523" tIns="112523" rIns="112523" bIns="112523" anchor="ctr" anchorCtr="0">
            <a:noAutofit/>
          </a:bodyPr>
          <a:lstStyle/>
          <a:p>
            <a:pPr algn="ctr" defTabSz="2491588"/>
            <a:r>
              <a:rPr lang="en-US" sz="2000" dirty="0" smtClean="0">
                <a:solidFill>
                  <a:prstClr val="black"/>
                </a:solidFill>
              </a:rPr>
              <a:t>2</a:t>
            </a:r>
            <a:endParaRPr sz="2000" dirty="0">
              <a:solidFill>
                <a:prstClr val="black"/>
              </a:solidFill>
            </a:endParaRPr>
          </a:p>
        </p:txBody>
      </p:sp>
      <p:sp>
        <p:nvSpPr>
          <p:cNvPr id="32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1208313" y="2751010"/>
            <a:ext cx="10693097" cy="557562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lnSpc>
                <a:spcPts val="1800"/>
              </a:lnSpc>
            </a:pPr>
            <a:r>
              <a:rPr lang="ru-RU" sz="14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	Доработка автоматической выгрузки годовой бухгалтерской (бюджетной) отчетности из единого </a:t>
            </a:r>
            <a:r>
              <a:rPr lang="ru-RU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портала бюджетной системы Российской Федерации</a:t>
            </a:r>
            <a:r>
              <a:rPr lang="ru-RU" sz="14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ru-RU" sz="1400" b="1" i="1" dirty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(в части федеральных </a:t>
            </a:r>
            <a:r>
              <a:rPr lang="ru-RU" sz="1400" b="1" i="1" dirty="0" smtClean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учреждений).</a:t>
            </a:r>
            <a:endParaRPr lang="ru-RU" sz="1400" b="1" i="1" dirty="0">
              <a:solidFill>
                <a:schemeClr val="accent1">
                  <a:lumMod val="50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33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1208313" y="3478510"/>
            <a:ext cx="10693097" cy="664337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lnSpc>
                <a:spcPts val="1800"/>
              </a:lnSpc>
            </a:pPr>
            <a:r>
              <a:rPr lang="ru-RU" sz="14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	Реализация автоматических внтуридокументных и междокументных контрольных </a:t>
            </a:r>
            <a:r>
              <a:rPr lang="ru-RU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соотношений к показателям информации о плане финансово-хозяйственной деятельности учреждений, годовой бухгалтерской отчетности и информации о результатах деятельности и использовании </a:t>
            </a:r>
            <a:r>
              <a:rPr lang="ru-RU" sz="14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имущества</a:t>
            </a:r>
            <a:r>
              <a:rPr lang="ru-RU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.</a:t>
            </a:r>
          </a:p>
        </p:txBody>
      </p:sp>
      <p:sp>
        <p:nvSpPr>
          <p:cNvPr id="34" name="Google Shape;1032;p67"/>
          <p:cNvSpPr/>
          <p:nvPr/>
        </p:nvSpPr>
        <p:spPr>
          <a:xfrm>
            <a:off x="460880" y="5989359"/>
            <a:ext cx="388830" cy="387624"/>
          </a:xfrm>
          <a:prstGeom prst="roundRect">
            <a:avLst/>
          </a:prstGeom>
          <a:solidFill>
            <a:schemeClr val="bg1"/>
          </a:solidFill>
          <a:ln w="28575" cap="flat" cmpd="sng">
            <a:solidFill>
              <a:srgbClr val="385D8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12523" tIns="112523" rIns="112523" bIns="112523" anchor="ctr" anchorCtr="0">
            <a:noAutofit/>
          </a:bodyPr>
          <a:lstStyle/>
          <a:p>
            <a:pPr algn="ctr" defTabSz="2491588"/>
            <a:r>
              <a:rPr lang="ru-RU" sz="2000" dirty="0">
                <a:solidFill>
                  <a:prstClr val="black"/>
                </a:solidFill>
              </a:rPr>
              <a:t>7</a:t>
            </a:r>
            <a:endParaRPr sz="20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7574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7186"/>
            <a:ext cx="1402441" cy="548985"/>
          </a:xfrm>
          <a:prstGeom prst="rect">
            <a:avLst/>
          </a:prstGeom>
        </p:spPr>
      </p:pic>
      <p:sp>
        <p:nvSpPr>
          <p:cNvPr id="6" name="Заголовок 2"/>
          <p:cNvSpPr txBox="1">
            <a:spLocks/>
          </p:cNvSpPr>
          <p:nvPr/>
        </p:nvSpPr>
        <p:spPr>
          <a:xfrm>
            <a:off x="1507707" y="376063"/>
            <a:ext cx="10393704" cy="276999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sz="1800" dirty="0">
                <a:solidFill>
                  <a:schemeClr val="accent5">
                    <a:lumMod val="75000"/>
                  </a:scheme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Оформление заявки в службу технической поддержки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448800" y="6510679"/>
            <a:ext cx="2743200" cy="365125"/>
          </a:xfrm>
        </p:spPr>
        <p:txBody>
          <a:bodyPr/>
          <a:lstStyle/>
          <a:p>
            <a:fld id="{B6F15528-21DE-4FAA-801E-634DDDAF4B2B}" type="slidenum">
              <a:rPr lang="ru-RU" smtClean="0"/>
              <a:pPr/>
              <a:t>21</a:t>
            </a:fld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04800" y="1122064"/>
            <a:ext cx="4937760" cy="784830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  <a:prstDash val="dash"/>
          </a:ln>
        </p:spPr>
        <p:txBody>
          <a:bodyPr wrap="square">
            <a:spAutoFit/>
          </a:bodyPr>
          <a:lstStyle/>
          <a:p>
            <a:r>
              <a:rPr lang="ru-RU" sz="1500" b="1" dirty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Система предоставляет</a:t>
            </a:r>
            <a:r>
              <a:rPr lang="ru-RU" sz="1500" dirty="0">
                <a:solidFill>
                  <a:schemeClr val="dk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возможность формирования и отправки заявок уполномоченным специалистом в службу технической </a:t>
            </a:r>
            <a:r>
              <a:rPr lang="ru-RU" sz="1500" dirty="0" smtClean="0">
                <a:solidFill>
                  <a:schemeClr val="dk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поддержки сайта bus.gov.ru.</a:t>
            </a:r>
            <a:endParaRPr lang="ru-RU" sz="1500" dirty="0">
              <a:solidFill>
                <a:schemeClr val="dk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5537200" y="1091584"/>
            <a:ext cx="6456045" cy="838815"/>
            <a:chOff x="5537200" y="1294784"/>
            <a:chExt cx="6456045" cy="838815"/>
          </a:xfrm>
        </p:grpSpPr>
        <p:pic>
          <p:nvPicPr>
            <p:cNvPr id="21" name="Рисунок 20"/>
            <p:cNvPicPr/>
            <p:nvPr/>
          </p:nvPicPr>
          <p:blipFill rotWithShape="1">
            <a:blip r:embed="rId4"/>
            <a:srcRect l="19479" t="9928" r="17658" b="77244"/>
            <a:stretch/>
          </p:blipFill>
          <p:spPr bwMode="auto">
            <a:xfrm>
              <a:off x="5537200" y="1294784"/>
              <a:ext cx="6456045" cy="838815"/>
            </a:xfrm>
            <a:prstGeom prst="rect">
              <a:avLst/>
            </a:prstGeom>
            <a:ln w="317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23" name="Прямоугольник 22"/>
            <p:cNvSpPr/>
            <p:nvPr/>
          </p:nvSpPr>
          <p:spPr>
            <a:xfrm>
              <a:off x="9568180" y="1812925"/>
              <a:ext cx="1549400" cy="245110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</p:grpSp>
      <p:sp>
        <p:nvSpPr>
          <p:cNvPr id="11" name="Прямоугольник 10"/>
          <p:cNvSpPr/>
          <p:nvPr/>
        </p:nvSpPr>
        <p:spPr>
          <a:xfrm>
            <a:off x="304800" y="2002484"/>
            <a:ext cx="4937760" cy="2015936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  <a:prstDash val="dash"/>
          </a:ln>
        </p:spPr>
        <p:txBody>
          <a:bodyPr wrap="square">
            <a:spAutoFit/>
          </a:bodyPr>
          <a:lstStyle/>
          <a:p>
            <a:pPr algn="just">
              <a:lnSpc>
                <a:spcPts val="1800"/>
              </a:lnSpc>
              <a:spcAft>
                <a:spcPts val="0"/>
              </a:spcAft>
            </a:pPr>
            <a:r>
              <a:rPr lang="ru-RU" sz="1500" dirty="0">
                <a:solidFill>
                  <a:schemeClr val="dk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На главной странице Личного кабинета </a:t>
            </a:r>
            <a:r>
              <a:rPr lang="ru-RU" sz="1500" dirty="0" smtClean="0">
                <a:solidFill>
                  <a:schemeClr val="dk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учреждения </a:t>
            </a:r>
            <a:r>
              <a:rPr lang="ru-RU" sz="1500" dirty="0">
                <a:solidFill>
                  <a:schemeClr val="dk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нажмите на гиперссылку </a:t>
            </a:r>
            <a:r>
              <a:rPr lang="ru-RU" sz="1500" b="1" u="sng" dirty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«Отправить заявку в техподдержку»</a:t>
            </a:r>
            <a:r>
              <a:rPr lang="ru-RU" sz="1500" dirty="0">
                <a:solidFill>
                  <a:schemeClr val="dk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, либо связаться с группой поддержки посредством телефона горячей линии </a:t>
            </a:r>
            <a:r>
              <a:rPr lang="ru-RU" sz="1500" dirty="0">
                <a:solidFill>
                  <a:srgbClr val="C0000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8-800-30-10-777</a:t>
            </a:r>
            <a:r>
              <a:rPr lang="ru-RU" sz="1500" dirty="0">
                <a:solidFill>
                  <a:schemeClr val="dk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.</a:t>
            </a:r>
          </a:p>
          <a:p>
            <a:pPr algn="just">
              <a:lnSpc>
                <a:spcPts val="1800"/>
              </a:lnSpc>
              <a:spcBef>
                <a:spcPts val="600"/>
              </a:spcBef>
              <a:spcAft>
                <a:spcPts val="0"/>
              </a:spcAft>
            </a:pPr>
            <a:r>
              <a:rPr lang="ru-RU" sz="1500" dirty="0">
                <a:solidFill>
                  <a:schemeClr val="dk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Заполнив обязательные поля в окне формирования заявки, прикрепите файл и нажмите на кнопку «Отправить</a:t>
            </a:r>
            <a:r>
              <a:rPr lang="ru-RU" sz="1500" dirty="0" smtClean="0">
                <a:solidFill>
                  <a:schemeClr val="dk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». </a:t>
            </a:r>
            <a:r>
              <a:rPr lang="ru-RU" sz="1500" dirty="0">
                <a:solidFill>
                  <a:schemeClr val="dk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Далее отобразится сообщение об успешной отправке заявки. Нажмите кнопку «Принять».</a:t>
            </a:r>
          </a:p>
        </p:txBody>
      </p:sp>
      <p:pic>
        <p:nvPicPr>
          <p:cNvPr id="27" name="Рисунок 26"/>
          <p:cNvPicPr/>
          <p:nvPr/>
        </p:nvPicPr>
        <p:blipFill rotWithShape="1">
          <a:blip r:embed="rId5"/>
          <a:srcRect l="20234" t="9646" r="20124" b="16727"/>
          <a:stretch/>
        </p:blipFill>
        <p:spPr bwMode="auto">
          <a:xfrm>
            <a:off x="5537200" y="2002484"/>
            <a:ext cx="6456045" cy="4232910"/>
          </a:xfrm>
          <a:prstGeom prst="rect">
            <a:avLst/>
          </a:prstGeom>
          <a:ln w="3175"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8" name="Прямоугольник 27"/>
          <p:cNvSpPr/>
          <p:nvPr/>
        </p:nvSpPr>
        <p:spPr>
          <a:xfrm>
            <a:off x="304800" y="4229618"/>
            <a:ext cx="4937760" cy="2631490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  <a:prstDash val="dash"/>
          </a:ln>
        </p:spPr>
        <p:txBody>
          <a:bodyPr wrap="square">
            <a:spAutoFit/>
          </a:bodyPr>
          <a:lstStyle/>
          <a:p>
            <a:pPr algn="just">
              <a:lnSpc>
                <a:spcPts val="1800"/>
              </a:lnSpc>
              <a:spcAft>
                <a:spcPts val="0"/>
              </a:spcAft>
            </a:pPr>
            <a:r>
              <a:rPr lang="ru-RU" sz="1500" dirty="0" smtClean="0">
                <a:solidFill>
                  <a:schemeClr val="dk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В случае, если техническая поддержка долгое время не принимает ваше обращение или не оказывает помощь в ее решении, </a:t>
            </a:r>
            <a:r>
              <a:rPr lang="ru-RU" sz="1500" b="1" dirty="0" smtClean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специалист может обратиться по телефону в территориальный орган федерального казначейства по территориальному </a:t>
            </a:r>
            <a:r>
              <a:rPr lang="ru-RU" sz="1500" dirty="0" smtClean="0">
                <a:solidFill>
                  <a:schemeClr val="dk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месту расположения учреждения или в отдел бюджетного учета и отчетности по операциям бюджетов Управления Федерального казначейства по Хабаровскому краю с просьбой оказать содействие в решении проблемы. При этом необходимо четко обозначить проблему и указать номер обращения (заявки).</a:t>
            </a:r>
            <a:endParaRPr lang="ru-RU" sz="1500" dirty="0">
              <a:solidFill>
                <a:schemeClr val="dk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29" name="Picture 2" descr="C:\Users\1\AppData\Local\Microsoft\Windows\Temporary Internet Files\Content.IE5\FUZSU1KV\MC900434750[1]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58" y="3923782"/>
            <a:ext cx="461283" cy="396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2891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Скругленный прямоугольник 149"/>
          <p:cNvSpPr/>
          <p:nvPr/>
        </p:nvSpPr>
        <p:spPr>
          <a:xfrm>
            <a:off x="2169929" y="4304193"/>
            <a:ext cx="8817367" cy="97537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0"/>
              </a:lnSpc>
              <a:spcAft>
                <a:spcPts val="0"/>
              </a:spcAft>
            </a:pPr>
            <a:r>
              <a:rPr lang="ru-RU" sz="15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При входе в Личный кабинет учреждения необходимо </a:t>
            </a:r>
            <a:r>
              <a:rPr lang="ru-RU" sz="15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обращать внимание на выпадающее сообщение</a:t>
            </a:r>
            <a:r>
              <a:rPr lang="ru-RU" sz="15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. Данное сообщение </a:t>
            </a:r>
            <a:r>
              <a:rPr lang="ru-RU" sz="15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может содержать информацию о неразмещенных сведениях на </a:t>
            </a:r>
            <a:r>
              <a:rPr lang="ru-RU" sz="15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сайте bus.gov.ru . При наличии таких </a:t>
            </a:r>
            <a:r>
              <a:rPr lang="ru-RU" sz="15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сообщений </a:t>
            </a:r>
            <a:r>
              <a:rPr lang="ru-RU" sz="15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учреждению необходимо </a:t>
            </a:r>
            <a:r>
              <a:rPr lang="ru-RU" sz="15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оперативно разместить </a:t>
            </a:r>
            <a:r>
              <a:rPr lang="ru-RU" sz="15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информацию на сайте bus.gov.ru в соответствии </a:t>
            </a:r>
            <a:r>
              <a:rPr lang="ru-RU" sz="15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требованиями Порядка № 86н.</a:t>
            </a:r>
            <a:endParaRPr lang="ru-RU" sz="15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179594" y="6220387"/>
            <a:ext cx="2743200" cy="365125"/>
          </a:xfrm>
        </p:spPr>
        <p:txBody>
          <a:bodyPr/>
          <a:lstStyle/>
          <a:p>
            <a:fld id="{B6F15528-21DE-4FAA-801E-634DDDAF4B2B}" type="slidenum">
              <a:rPr lang="ru-RU" smtClean="0">
                <a:latin typeface="Segoe UI Light" panose="020B0502040204020203" pitchFamily="34" charset="0"/>
              </a:rPr>
              <a:pPr/>
              <a:t>22</a:t>
            </a:fld>
            <a:endParaRPr lang="ru-RU" dirty="0">
              <a:latin typeface="Segoe UI Light" panose="020B0502040204020203" pitchFamily="34" charset="0"/>
            </a:endParaRPr>
          </a:p>
        </p:txBody>
      </p:sp>
      <p:sp>
        <p:nvSpPr>
          <p:cNvPr id="30" name="Заголовок 2"/>
          <p:cNvSpPr>
            <a:spLocks noGrp="1"/>
          </p:cNvSpPr>
          <p:nvPr>
            <p:ph type="title"/>
          </p:nvPr>
        </p:nvSpPr>
        <p:spPr>
          <a:xfrm>
            <a:off x="6075276" y="286902"/>
            <a:ext cx="5789968" cy="249299"/>
          </a:xfrm>
        </p:spPr>
        <p:txBody>
          <a:bodyPr vert="horz" wrap="square" lIns="0" tIns="0" rIns="0" bIns="0" rtlCol="0" anchor="ctr">
            <a:spAutoFit/>
          </a:bodyPr>
          <a:lstStyle/>
          <a:p>
            <a:r>
              <a:rPr lang="ru-RU" sz="1800" dirty="0" smtClean="0">
                <a:solidFill>
                  <a:schemeClr val="accent5">
                    <a:lumMod val="75000"/>
                  </a:scheme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Заключение и рекомендации</a:t>
            </a:r>
            <a:endParaRPr lang="ru-RU" sz="20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26" name="Рисунок 25">
            <a:extLst>
              <a:ext uri="{FF2B5EF4-FFF2-40B4-BE49-F238E27FC236}">
                <a16:creationId xmlns="" xmlns:a16="http://schemas.microsoft.com/office/drawing/2014/main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7186"/>
            <a:ext cx="1402441" cy="548985"/>
          </a:xfrm>
          <a:prstGeom prst="rect">
            <a:avLst/>
          </a:prstGeom>
        </p:spPr>
      </p:pic>
      <p:grpSp>
        <p:nvGrpSpPr>
          <p:cNvPr id="6" name="Группа 5"/>
          <p:cNvGrpSpPr/>
          <p:nvPr/>
        </p:nvGrpSpPr>
        <p:grpSpPr>
          <a:xfrm>
            <a:off x="1092559" y="1074399"/>
            <a:ext cx="1253984" cy="1145577"/>
            <a:chOff x="1631039" y="1074399"/>
            <a:chExt cx="1253984" cy="1145577"/>
          </a:xfrm>
        </p:grpSpPr>
        <p:sp>
          <p:nvSpPr>
            <p:cNvPr id="149" name="Скругленный прямоугольник 148"/>
            <p:cNvSpPr/>
            <p:nvPr/>
          </p:nvSpPr>
          <p:spPr>
            <a:xfrm>
              <a:off x="1631039" y="1074399"/>
              <a:ext cx="1253984" cy="1145577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101" name="Google Shape;14612;p61">
              <a:extLst>
                <a:ext uri="{FF2B5EF4-FFF2-40B4-BE49-F238E27FC236}">
                  <a16:creationId xmlns="" xmlns:a16="http://schemas.microsoft.com/office/drawing/2014/main" id="{6050CD19-5E42-4711-AC78-D58EE1FCB0BD}"/>
                </a:ext>
              </a:extLst>
            </p:cNvPr>
            <p:cNvGrpSpPr/>
            <p:nvPr/>
          </p:nvGrpSpPr>
          <p:grpSpPr>
            <a:xfrm>
              <a:off x="1775085" y="1210175"/>
              <a:ext cx="933324" cy="851724"/>
              <a:chOff x="1958520" y="2302574"/>
              <a:chExt cx="359213" cy="327807"/>
            </a:xfrm>
            <a:solidFill>
              <a:srgbClr val="567BA9"/>
            </a:solidFill>
          </p:grpSpPr>
          <p:sp>
            <p:nvSpPr>
              <p:cNvPr id="102" name="Google Shape;14613;p61">
                <a:extLst>
                  <a:ext uri="{FF2B5EF4-FFF2-40B4-BE49-F238E27FC236}">
                    <a16:creationId xmlns="" xmlns:a16="http://schemas.microsoft.com/office/drawing/2014/main" id="{C2FC7E49-6FF2-4BFF-8900-B7D16720FE12}"/>
                  </a:ext>
                </a:extLst>
              </p:cNvPr>
              <p:cNvSpPr/>
              <p:nvPr/>
            </p:nvSpPr>
            <p:spPr>
              <a:xfrm>
                <a:off x="1958520" y="2302574"/>
                <a:ext cx="359213" cy="327807"/>
              </a:xfrm>
              <a:custGeom>
                <a:avLst/>
                <a:gdLst/>
                <a:ahLst/>
                <a:cxnLst/>
                <a:rect l="l" t="t" r="r" b="b"/>
                <a:pathLst>
                  <a:path w="11312" h="10323" extrusionOk="0">
                    <a:moveTo>
                      <a:pt x="7168" y="8132"/>
                    </a:moveTo>
                    <a:lnTo>
                      <a:pt x="7501" y="9204"/>
                    </a:lnTo>
                    <a:lnTo>
                      <a:pt x="3799" y="9204"/>
                    </a:lnTo>
                    <a:lnTo>
                      <a:pt x="4120" y="8132"/>
                    </a:lnTo>
                    <a:close/>
                    <a:moveTo>
                      <a:pt x="8466" y="9537"/>
                    </a:moveTo>
                    <a:cubicBezTo>
                      <a:pt x="8597" y="9537"/>
                      <a:pt x="8704" y="9656"/>
                      <a:pt x="8704" y="9775"/>
                    </a:cubicBezTo>
                    <a:cubicBezTo>
                      <a:pt x="8704" y="9906"/>
                      <a:pt x="8597" y="10013"/>
                      <a:pt x="8466" y="10013"/>
                    </a:cubicBezTo>
                    <a:lnTo>
                      <a:pt x="2810" y="10013"/>
                    </a:lnTo>
                    <a:cubicBezTo>
                      <a:pt x="2679" y="10013"/>
                      <a:pt x="2572" y="9906"/>
                      <a:pt x="2572" y="9775"/>
                    </a:cubicBezTo>
                    <a:cubicBezTo>
                      <a:pt x="2572" y="9644"/>
                      <a:pt x="2679" y="9537"/>
                      <a:pt x="2810" y="9537"/>
                    </a:cubicBezTo>
                    <a:close/>
                    <a:moveTo>
                      <a:pt x="1072" y="0"/>
                    </a:moveTo>
                    <a:cubicBezTo>
                      <a:pt x="477" y="0"/>
                      <a:pt x="0" y="476"/>
                      <a:pt x="0" y="1072"/>
                    </a:cubicBezTo>
                    <a:lnTo>
                      <a:pt x="0" y="7049"/>
                    </a:lnTo>
                    <a:cubicBezTo>
                      <a:pt x="0" y="7644"/>
                      <a:pt x="477" y="8120"/>
                      <a:pt x="1072" y="8120"/>
                    </a:cubicBezTo>
                    <a:lnTo>
                      <a:pt x="3763" y="8120"/>
                    </a:lnTo>
                    <a:lnTo>
                      <a:pt x="3441" y="9192"/>
                    </a:lnTo>
                    <a:lnTo>
                      <a:pt x="2822" y="9192"/>
                    </a:lnTo>
                    <a:cubicBezTo>
                      <a:pt x="2513" y="9192"/>
                      <a:pt x="2263" y="9442"/>
                      <a:pt x="2263" y="9751"/>
                    </a:cubicBezTo>
                    <a:cubicBezTo>
                      <a:pt x="2263" y="10073"/>
                      <a:pt x="2513" y="10323"/>
                      <a:pt x="2822" y="10323"/>
                    </a:cubicBezTo>
                    <a:lnTo>
                      <a:pt x="8478" y="10323"/>
                    </a:lnTo>
                    <a:cubicBezTo>
                      <a:pt x="8799" y="10323"/>
                      <a:pt x="9049" y="10073"/>
                      <a:pt x="9049" y="9751"/>
                    </a:cubicBezTo>
                    <a:cubicBezTo>
                      <a:pt x="9049" y="9442"/>
                      <a:pt x="8799" y="9192"/>
                      <a:pt x="8478" y="9192"/>
                    </a:cubicBezTo>
                    <a:lnTo>
                      <a:pt x="7870" y="9192"/>
                    </a:lnTo>
                    <a:lnTo>
                      <a:pt x="7549" y="8120"/>
                    </a:lnTo>
                    <a:lnTo>
                      <a:pt x="10240" y="8120"/>
                    </a:lnTo>
                    <a:cubicBezTo>
                      <a:pt x="10835" y="8120"/>
                      <a:pt x="11311" y="7644"/>
                      <a:pt x="11311" y="7049"/>
                    </a:cubicBezTo>
                    <a:lnTo>
                      <a:pt x="11311" y="1072"/>
                    </a:lnTo>
                    <a:cubicBezTo>
                      <a:pt x="11299" y="488"/>
                      <a:pt x="10823" y="0"/>
                      <a:pt x="10228" y="0"/>
                    </a:cubicBezTo>
                    <a:lnTo>
                      <a:pt x="2786" y="0"/>
                    </a:lnTo>
                    <a:cubicBezTo>
                      <a:pt x="2691" y="0"/>
                      <a:pt x="2620" y="72"/>
                      <a:pt x="2620" y="155"/>
                    </a:cubicBezTo>
                    <a:cubicBezTo>
                      <a:pt x="2620" y="250"/>
                      <a:pt x="2691" y="322"/>
                      <a:pt x="2786" y="322"/>
                    </a:cubicBezTo>
                    <a:lnTo>
                      <a:pt x="10228" y="322"/>
                    </a:lnTo>
                    <a:cubicBezTo>
                      <a:pt x="10621" y="322"/>
                      <a:pt x="10966" y="655"/>
                      <a:pt x="10966" y="1072"/>
                    </a:cubicBezTo>
                    <a:lnTo>
                      <a:pt x="10966" y="7049"/>
                    </a:lnTo>
                    <a:cubicBezTo>
                      <a:pt x="10966" y="7453"/>
                      <a:pt x="10645" y="7799"/>
                      <a:pt x="10228" y="7799"/>
                    </a:cubicBezTo>
                    <a:lnTo>
                      <a:pt x="1072" y="7799"/>
                    </a:lnTo>
                    <a:cubicBezTo>
                      <a:pt x="667" y="7799"/>
                      <a:pt x="322" y="7465"/>
                      <a:pt x="322" y="7049"/>
                    </a:cubicBezTo>
                    <a:lnTo>
                      <a:pt x="322" y="1072"/>
                    </a:lnTo>
                    <a:cubicBezTo>
                      <a:pt x="322" y="667"/>
                      <a:pt x="655" y="322"/>
                      <a:pt x="1072" y="322"/>
                    </a:cubicBezTo>
                    <a:lnTo>
                      <a:pt x="2108" y="322"/>
                    </a:lnTo>
                    <a:cubicBezTo>
                      <a:pt x="2203" y="322"/>
                      <a:pt x="2275" y="250"/>
                      <a:pt x="2275" y="155"/>
                    </a:cubicBezTo>
                    <a:cubicBezTo>
                      <a:pt x="2275" y="72"/>
                      <a:pt x="2203" y="0"/>
                      <a:pt x="210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" name="Google Shape;14614;p61">
                <a:extLst>
                  <a:ext uri="{FF2B5EF4-FFF2-40B4-BE49-F238E27FC236}">
                    <a16:creationId xmlns="" xmlns:a16="http://schemas.microsoft.com/office/drawing/2014/main" id="{C2C437F6-0F92-400B-9AA6-6BA7D26110C3}"/>
                  </a:ext>
                </a:extLst>
              </p:cNvPr>
              <p:cNvSpPr/>
              <p:nvPr/>
            </p:nvSpPr>
            <p:spPr>
              <a:xfrm>
                <a:off x="1986877" y="2331313"/>
                <a:ext cx="302117" cy="184909"/>
              </a:xfrm>
              <a:custGeom>
                <a:avLst/>
                <a:gdLst/>
                <a:ahLst/>
                <a:cxnLst/>
                <a:rect l="l" t="t" r="r" b="b"/>
                <a:pathLst>
                  <a:path w="9514" h="5823" extrusionOk="0">
                    <a:moveTo>
                      <a:pt x="179" y="0"/>
                    </a:moveTo>
                    <a:cubicBezTo>
                      <a:pt x="72" y="0"/>
                      <a:pt x="0" y="71"/>
                      <a:pt x="0" y="179"/>
                    </a:cubicBezTo>
                    <a:lnTo>
                      <a:pt x="0" y="5656"/>
                    </a:lnTo>
                    <a:cubicBezTo>
                      <a:pt x="0" y="5739"/>
                      <a:pt x="72" y="5822"/>
                      <a:pt x="167" y="5822"/>
                    </a:cubicBezTo>
                    <a:lnTo>
                      <a:pt x="9347" y="5822"/>
                    </a:lnTo>
                    <a:cubicBezTo>
                      <a:pt x="9430" y="5822"/>
                      <a:pt x="9513" y="5739"/>
                      <a:pt x="9513" y="5656"/>
                    </a:cubicBezTo>
                    <a:lnTo>
                      <a:pt x="9513" y="5072"/>
                    </a:lnTo>
                    <a:cubicBezTo>
                      <a:pt x="9513" y="4989"/>
                      <a:pt x="9430" y="4905"/>
                      <a:pt x="9347" y="4905"/>
                    </a:cubicBezTo>
                    <a:cubicBezTo>
                      <a:pt x="9252" y="4905"/>
                      <a:pt x="9180" y="4989"/>
                      <a:pt x="9180" y="5072"/>
                    </a:cubicBezTo>
                    <a:lnTo>
                      <a:pt x="9180" y="5489"/>
                    </a:lnTo>
                    <a:lnTo>
                      <a:pt x="346" y="5489"/>
                    </a:lnTo>
                    <a:lnTo>
                      <a:pt x="346" y="345"/>
                    </a:lnTo>
                    <a:lnTo>
                      <a:pt x="9180" y="345"/>
                    </a:lnTo>
                    <a:lnTo>
                      <a:pt x="9180" y="4405"/>
                    </a:lnTo>
                    <a:cubicBezTo>
                      <a:pt x="9168" y="4489"/>
                      <a:pt x="9240" y="4572"/>
                      <a:pt x="9347" y="4572"/>
                    </a:cubicBezTo>
                    <a:cubicBezTo>
                      <a:pt x="9430" y="4572"/>
                      <a:pt x="9513" y="4489"/>
                      <a:pt x="9513" y="4405"/>
                    </a:cubicBezTo>
                    <a:lnTo>
                      <a:pt x="9513" y="179"/>
                    </a:lnTo>
                    <a:cubicBezTo>
                      <a:pt x="9513" y="71"/>
                      <a:pt x="9430" y="0"/>
                      <a:pt x="933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" name="Google Shape;14615;p61">
                <a:extLst>
                  <a:ext uri="{FF2B5EF4-FFF2-40B4-BE49-F238E27FC236}">
                    <a16:creationId xmlns="" xmlns:a16="http://schemas.microsoft.com/office/drawing/2014/main" id="{9923F732-C7D5-406A-9541-44A3B441C72E}"/>
                  </a:ext>
                </a:extLst>
              </p:cNvPr>
              <p:cNvSpPr/>
              <p:nvPr/>
            </p:nvSpPr>
            <p:spPr>
              <a:xfrm>
                <a:off x="2131521" y="2526701"/>
                <a:ext cx="11908" cy="10638"/>
              </a:xfrm>
              <a:custGeom>
                <a:avLst/>
                <a:gdLst/>
                <a:ahLst/>
                <a:cxnLst/>
                <a:rect l="l" t="t" r="r" b="b"/>
                <a:pathLst>
                  <a:path w="375" h="335" extrusionOk="0">
                    <a:moveTo>
                      <a:pt x="176" y="0"/>
                    </a:moveTo>
                    <a:cubicBezTo>
                      <a:pt x="167" y="0"/>
                      <a:pt x="158" y="1"/>
                      <a:pt x="148" y="3"/>
                    </a:cubicBezTo>
                    <a:cubicBezTo>
                      <a:pt x="77" y="26"/>
                      <a:pt x="17" y="86"/>
                      <a:pt x="17" y="157"/>
                    </a:cubicBezTo>
                    <a:cubicBezTo>
                      <a:pt x="1" y="258"/>
                      <a:pt x="95" y="334"/>
                      <a:pt x="186" y="334"/>
                    </a:cubicBezTo>
                    <a:cubicBezTo>
                      <a:pt x="225" y="334"/>
                      <a:pt x="263" y="320"/>
                      <a:pt x="291" y="288"/>
                    </a:cubicBezTo>
                    <a:cubicBezTo>
                      <a:pt x="375" y="229"/>
                      <a:pt x="375" y="145"/>
                      <a:pt x="327" y="86"/>
                    </a:cubicBezTo>
                    <a:cubicBezTo>
                      <a:pt x="296" y="34"/>
                      <a:pt x="238" y="0"/>
                      <a:pt x="17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" name="Группа 1"/>
          <p:cNvGrpSpPr/>
          <p:nvPr/>
        </p:nvGrpSpPr>
        <p:grpSpPr>
          <a:xfrm>
            <a:off x="1099462" y="4364138"/>
            <a:ext cx="859967" cy="792325"/>
            <a:chOff x="9267290" y="2552538"/>
            <a:chExt cx="1181526" cy="1145577"/>
          </a:xfrm>
        </p:grpSpPr>
        <p:sp>
          <p:nvSpPr>
            <p:cNvPr id="148" name="Скругленный прямоугольник 147"/>
            <p:cNvSpPr/>
            <p:nvPr/>
          </p:nvSpPr>
          <p:spPr>
            <a:xfrm>
              <a:off x="9267290" y="2552538"/>
              <a:ext cx="1181526" cy="1145577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105" name="Google Shape;10775;p89"/>
            <p:cNvGrpSpPr/>
            <p:nvPr/>
          </p:nvGrpSpPr>
          <p:grpSpPr>
            <a:xfrm>
              <a:off x="9468009" y="2739547"/>
              <a:ext cx="770389" cy="755973"/>
              <a:chOff x="3541011" y="1508594"/>
              <a:chExt cx="350166" cy="349434"/>
            </a:xfrm>
          </p:grpSpPr>
          <p:sp>
            <p:nvSpPr>
              <p:cNvPr id="106" name="Google Shape;10776;p89"/>
              <p:cNvSpPr/>
              <p:nvPr/>
            </p:nvSpPr>
            <p:spPr>
              <a:xfrm>
                <a:off x="3600879" y="1568270"/>
                <a:ext cx="230049" cy="289758"/>
              </a:xfrm>
              <a:custGeom>
                <a:avLst/>
                <a:gdLst/>
                <a:ahLst/>
                <a:cxnLst/>
                <a:rect l="l" t="t" r="r" b="b"/>
                <a:pathLst>
                  <a:path w="7228" h="9104" extrusionOk="0">
                    <a:moveTo>
                      <a:pt x="3810" y="3781"/>
                    </a:moveTo>
                    <a:cubicBezTo>
                      <a:pt x="4001" y="3781"/>
                      <a:pt x="4156" y="3936"/>
                      <a:pt x="4156" y="4138"/>
                    </a:cubicBezTo>
                    <a:lnTo>
                      <a:pt x="4156" y="4472"/>
                    </a:lnTo>
                    <a:cubicBezTo>
                      <a:pt x="4144" y="4757"/>
                      <a:pt x="3906" y="4995"/>
                      <a:pt x="3632" y="4995"/>
                    </a:cubicBezTo>
                    <a:cubicBezTo>
                      <a:pt x="3334" y="4995"/>
                      <a:pt x="3108" y="4757"/>
                      <a:pt x="3108" y="4472"/>
                    </a:cubicBezTo>
                    <a:lnTo>
                      <a:pt x="3108" y="4138"/>
                    </a:lnTo>
                    <a:cubicBezTo>
                      <a:pt x="3108" y="3936"/>
                      <a:pt x="3275" y="3781"/>
                      <a:pt x="3465" y="3781"/>
                    </a:cubicBezTo>
                    <a:close/>
                    <a:moveTo>
                      <a:pt x="3787" y="5329"/>
                    </a:moveTo>
                    <a:lnTo>
                      <a:pt x="3787" y="5400"/>
                    </a:lnTo>
                    <a:cubicBezTo>
                      <a:pt x="3810" y="5460"/>
                      <a:pt x="3822" y="5519"/>
                      <a:pt x="3846" y="5567"/>
                    </a:cubicBezTo>
                    <a:lnTo>
                      <a:pt x="3632" y="5781"/>
                    </a:lnTo>
                    <a:lnTo>
                      <a:pt x="3596" y="5781"/>
                    </a:lnTo>
                    <a:lnTo>
                      <a:pt x="3370" y="5567"/>
                    </a:lnTo>
                    <a:cubicBezTo>
                      <a:pt x="3406" y="5519"/>
                      <a:pt x="3417" y="5460"/>
                      <a:pt x="3417" y="5400"/>
                    </a:cubicBezTo>
                    <a:lnTo>
                      <a:pt x="3417" y="5329"/>
                    </a:lnTo>
                    <a:close/>
                    <a:moveTo>
                      <a:pt x="3617" y="361"/>
                    </a:moveTo>
                    <a:cubicBezTo>
                      <a:pt x="4471" y="361"/>
                      <a:pt x="5286" y="670"/>
                      <a:pt x="5918" y="1257"/>
                    </a:cubicBezTo>
                    <a:cubicBezTo>
                      <a:pt x="6573" y="1888"/>
                      <a:pt x="6942" y="2733"/>
                      <a:pt x="6942" y="3638"/>
                    </a:cubicBezTo>
                    <a:cubicBezTo>
                      <a:pt x="6906" y="4281"/>
                      <a:pt x="6692" y="4936"/>
                      <a:pt x="6323" y="5484"/>
                    </a:cubicBezTo>
                    <a:cubicBezTo>
                      <a:pt x="5953" y="6019"/>
                      <a:pt x="5430" y="6436"/>
                      <a:pt x="4822" y="6674"/>
                    </a:cubicBezTo>
                    <a:cubicBezTo>
                      <a:pt x="4620" y="6758"/>
                      <a:pt x="4501" y="6948"/>
                      <a:pt x="4501" y="7139"/>
                    </a:cubicBezTo>
                    <a:lnTo>
                      <a:pt x="4501" y="7591"/>
                    </a:lnTo>
                    <a:cubicBezTo>
                      <a:pt x="4501" y="7662"/>
                      <a:pt x="4489" y="7722"/>
                      <a:pt x="4441" y="7781"/>
                    </a:cubicBezTo>
                    <a:lnTo>
                      <a:pt x="4287" y="8032"/>
                    </a:lnTo>
                    <a:cubicBezTo>
                      <a:pt x="4263" y="8043"/>
                      <a:pt x="4251" y="8079"/>
                      <a:pt x="4251" y="8091"/>
                    </a:cubicBezTo>
                    <a:lnTo>
                      <a:pt x="3025" y="8091"/>
                    </a:lnTo>
                    <a:cubicBezTo>
                      <a:pt x="3013" y="8079"/>
                      <a:pt x="3013" y="8043"/>
                      <a:pt x="3001" y="8032"/>
                    </a:cubicBezTo>
                    <a:lnTo>
                      <a:pt x="2834" y="7781"/>
                    </a:lnTo>
                    <a:cubicBezTo>
                      <a:pt x="2786" y="7722"/>
                      <a:pt x="2775" y="7651"/>
                      <a:pt x="2775" y="7591"/>
                    </a:cubicBezTo>
                    <a:lnTo>
                      <a:pt x="2775" y="6067"/>
                    </a:lnTo>
                    <a:cubicBezTo>
                      <a:pt x="2775" y="5996"/>
                      <a:pt x="2822" y="5936"/>
                      <a:pt x="2882" y="5900"/>
                    </a:cubicBezTo>
                    <a:lnTo>
                      <a:pt x="3167" y="5769"/>
                    </a:lnTo>
                    <a:lnTo>
                      <a:pt x="3417" y="6019"/>
                    </a:lnTo>
                    <a:cubicBezTo>
                      <a:pt x="3477" y="6079"/>
                      <a:pt x="3560" y="6127"/>
                      <a:pt x="3656" y="6127"/>
                    </a:cubicBezTo>
                    <a:cubicBezTo>
                      <a:pt x="3751" y="6127"/>
                      <a:pt x="3834" y="6103"/>
                      <a:pt x="3894" y="6019"/>
                    </a:cubicBezTo>
                    <a:lnTo>
                      <a:pt x="4144" y="5769"/>
                    </a:lnTo>
                    <a:lnTo>
                      <a:pt x="4429" y="5900"/>
                    </a:lnTo>
                    <a:cubicBezTo>
                      <a:pt x="4489" y="5936"/>
                      <a:pt x="4537" y="5996"/>
                      <a:pt x="4537" y="6067"/>
                    </a:cubicBezTo>
                    <a:lnTo>
                      <a:pt x="4537" y="6198"/>
                    </a:lnTo>
                    <a:cubicBezTo>
                      <a:pt x="4537" y="6293"/>
                      <a:pt x="4608" y="6365"/>
                      <a:pt x="4703" y="6365"/>
                    </a:cubicBezTo>
                    <a:cubicBezTo>
                      <a:pt x="4787" y="6365"/>
                      <a:pt x="4858" y="6293"/>
                      <a:pt x="4858" y="6198"/>
                    </a:cubicBezTo>
                    <a:lnTo>
                      <a:pt x="4858" y="6067"/>
                    </a:lnTo>
                    <a:cubicBezTo>
                      <a:pt x="4858" y="5877"/>
                      <a:pt x="4763" y="5698"/>
                      <a:pt x="4584" y="5626"/>
                    </a:cubicBezTo>
                    <a:lnTo>
                      <a:pt x="4179" y="5412"/>
                    </a:lnTo>
                    <a:lnTo>
                      <a:pt x="4179" y="5400"/>
                    </a:lnTo>
                    <a:lnTo>
                      <a:pt x="4179" y="5162"/>
                    </a:lnTo>
                    <a:cubicBezTo>
                      <a:pt x="4382" y="5007"/>
                      <a:pt x="4525" y="4757"/>
                      <a:pt x="4525" y="4472"/>
                    </a:cubicBezTo>
                    <a:lnTo>
                      <a:pt x="4525" y="4138"/>
                    </a:lnTo>
                    <a:cubicBezTo>
                      <a:pt x="4525" y="3757"/>
                      <a:pt x="4227" y="3448"/>
                      <a:pt x="3834" y="3448"/>
                    </a:cubicBezTo>
                    <a:lnTo>
                      <a:pt x="3489" y="3448"/>
                    </a:lnTo>
                    <a:cubicBezTo>
                      <a:pt x="3120" y="3448"/>
                      <a:pt x="2810" y="3745"/>
                      <a:pt x="2810" y="4138"/>
                    </a:cubicBezTo>
                    <a:lnTo>
                      <a:pt x="2810" y="4472"/>
                    </a:lnTo>
                    <a:cubicBezTo>
                      <a:pt x="2810" y="4757"/>
                      <a:pt x="2941" y="4995"/>
                      <a:pt x="3156" y="5162"/>
                    </a:cubicBezTo>
                    <a:lnTo>
                      <a:pt x="3156" y="5400"/>
                    </a:lnTo>
                    <a:lnTo>
                      <a:pt x="3156" y="5412"/>
                    </a:lnTo>
                    <a:lnTo>
                      <a:pt x="2751" y="5626"/>
                    </a:lnTo>
                    <a:cubicBezTo>
                      <a:pt x="2572" y="5710"/>
                      <a:pt x="2465" y="5877"/>
                      <a:pt x="2465" y="6067"/>
                    </a:cubicBezTo>
                    <a:lnTo>
                      <a:pt x="2465" y="6674"/>
                    </a:lnTo>
                    <a:cubicBezTo>
                      <a:pt x="1882" y="6460"/>
                      <a:pt x="1381" y="6055"/>
                      <a:pt x="1012" y="5567"/>
                    </a:cubicBezTo>
                    <a:cubicBezTo>
                      <a:pt x="572" y="4984"/>
                      <a:pt x="369" y="4281"/>
                      <a:pt x="381" y="3567"/>
                    </a:cubicBezTo>
                    <a:cubicBezTo>
                      <a:pt x="393" y="2745"/>
                      <a:pt x="727" y="1959"/>
                      <a:pt x="1310" y="1364"/>
                    </a:cubicBezTo>
                    <a:cubicBezTo>
                      <a:pt x="1882" y="769"/>
                      <a:pt x="2655" y="412"/>
                      <a:pt x="3477" y="364"/>
                    </a:cubicBezTo>
                    <a:cubicBezTo>
                      <a:pt x="3524" y="362"/>
                      <a:pt x="3571" y="361"/>
                      <a:pt x="3617" y="361"/>
                    </a:cubicBezTo>
                    <a:close/>
                    <a:moveTo>
                      <a:pt x="4144" y="8424"/>
                    </a:moveTo>
                    <a:lnTo>
                      <a:pt x="4144" y="8782"/>
                    </a:lnTo>
                    <a:lnTo>
                      <a:pt x="3108" y="8794"/>
                    </a:lnTo>
                    <a:cubicBezTo>
                      <a:pt x="3108" y="8794"/>
                      <a:pt x="3096" y="8794"/>
                      <a:pt x="3096" y="8782"/>
                    </a:cubicBezTo>
                    <a:lnTo>
                      <a:pt x="3096" y="8424"/>
                    </a:lnTo>
                    <a:close/>
                    <a:moveTo>
                      <a:pt x="3635" y="0"/>
                    </a:moveTo>
                    <a:cubicBezTo>
                      <a:pt x="3563" y="0"/>
                      <a:pt x="3490" y="2"/>
                      <a:pt x="3417" y="7"/>
                    </a:cubicBezTo>
                    <a:cubicBezTo>
                      <a:pt x="2513" y="54"/>
                      <a:pt x="1667" y="435"/>
                      <a:pt x="1024" y="1114"/>
                    </a:cubicBezTo>
                    <a:cubicBezTo>
                      <a:pt x="381" y="1769"/>
                      <a:pt x="24" y="2626"/>
                      <a:pt x="12" y="3531"/>
                    </a:cubicBezTo>
                    <a:cubicBezTo>
                      <a:pt x="0" y="4341"/>
                      <a:pt x="238" y="5103"/>
                      <a:pt x="691" y="5734"/>
                    </a:cubicBezTo>
                    <a:cubicBezTo>
                      <a:pt x="1131" y="6317"/>
                      <a:pt x="1739" y="6781"/>
                      <a:pt x="2405" y="7019"/>
                    </a:cubicBezTo>
                    <a:lnTo>
                      <a:pt x="2405" y="7603"/>
                    </a:lnTo>
                    <a:cubicBezTo>
                      <a:pt x="2405" y="7734"/>
                      <a:pt x="2453" y="7865"/>
                      <a:pt x="2524" y="7972"/>
                    </a:cubicBezTo>
                    <a:lnTo>
                      <a:pt x="2691" y="8222"/>
                    </a:lnTo>
                    <a:cubicBezTo>
                      <a:pt x="2739" y="8282"/>
                      <a:pt x="2751" y="8353"/>
                      <a:pt x="2751" y="8413"/>
                    </a:cubicBezTo>
                    <a:lnTo>
                      <a:pt x="2751" y="8770"/>
                    </a:lnTo>
                    <a:cubicBezTo>
                      <a:pt x="2751" y="8948"/>
                      <a:pt x="2894" y="9103"/>
                      <a:pt x="3072" y="9103"/>
                    </a:cubicBezTo>
                    <a:lnTo>
                      <a:pt x="4108" y="9103"/>
                    </a:lnTo>
                    <a:cubicBezTo>
                      <a:pt x="4287" y="9103"/>
                      <a:pt x="4429" y="8948"/>
                      <a:pt x="4429" y="8770"/>
                    </a:cubicBezTo>
                    <a:lnTo>
                      <a:pt x="4429" y="8413"/>
                    </a:lnTo>
                    <a:cubicBezTo>
                      <a:pt x="4429" y="8341"/>
                      <a:pt x="4441" y="8282"/>
                      <a:pt x="4489" y="8222"/>
                    </a:cubicBezTo>
                    <a:lnTo>
                      <a:pt x="4656" y="7972"/>
                    </a:lnTo>
                    <a:cubicBezTo>
                      <a:pt x="4727" y="7865"/>
                      <a:pt x="4775" y="7734"/>
                      <a:pt x="4775" y="7603"/>
                    </a:cubicBezTo>
                    <a:lnTo>
                      <a:pt x="4775" y="7150"/>
                    </a:lnTo>
                    <a:cubicBezTo>
                      <a:pt x="4775" y="7079"/>
                      <a:pt x="4822" y="7008"/>
                      <a:pt x="4894" y="6984"/>
                    </a:cubicBezTo>
                    <a:cubicBezTo>
                      <a:pt x="5561" y="6734"/>
                      <a:pt x="6132" y="6269"/>
                      <a:pt x="6549" y="5698"/>
                    </a:cubicBezTo>
                    <a:cubicBezTo>
                      <a:pt x="6966" y="5079"/>
                      <a:pt x="7180" y="4388"/>
                      <a:pt x="7180" y="3638"/>
                    </a:cubicBezTo>
                    <a:cubicBezTo>
                      <a:pt x="7227" y="2614"/>
                      <a:pt x="6823" y="1674"/>
                      <a:pt x="6096" y="995"/>
                    </a:cubicBezTo>
                    <a:cubicBezTo>
                      <a:pt x="5422" y="354"/>
                      <a:pt x="4564" y="0"/>
                      <a:pt x="3635" y="0"/>
                    </a:cubicBezTo>
                    <a:close/>
                  </a:path>
                </a:pathLst>
              </a:custGeom>
              <a:solidFill>
                <a:srgbClr val="657E93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txBody>
              <a:bodyPr spcFirstLastPara="1" wrap="square" lIns="84392" tIns="84392" rIns="84392" bIns="84392" anchor="ctr" anchorCtr="0">
                <a:noAutofit/>
              </a:bodyPr>
              <a:lstStyle/>
              <a:p>
                <a:pPr defTabSz="1868738"/>
                <a:endParaRPr sz="3692">
                  <a:solidFill>
                    <a:prstClr val="black"/>
                  </a:solidFill>
                </a:endParaRPr>
              </a:p>
            </p:txBody>
          </p:sp>
          <p:sp>
            <p:nvSpPr>
              <p:cNvPr id="113" name="Google Shape;10777;p89"/>
              <p:cNvSpPr/>
              <p:nvPr/>
            </p:nvSpPr>
            <p:spPr>
              <a:xfrm>
                <a:off x="3541011" y="1677980"/>
                <a:ext cx="48919" cy="10630"/>
              </a:xfrm>
              <a:custGeom>
                <a:avLst/>
                <a:gdLst/>
                <a:ahLst/>
                <a:cxnLst/>
                <a:rect l="l" t="t" r="r" b="b"/>
                <a:pathLst>
                  <a:path w="1537" h="334" extrusionOk="0">
                    <a:moveTo>
                      <a:pt x="167" y="1"/>
                    </a:moveTo>
                    <a:cubicBezTo>
                      <a:pt x="72" y="1"/>
                      <a:pt x="0" y="72"/>
                      <a:pt x="0" y="167"/>
                    </a:cubicBezTo>
                    <a:cubicBezTo>
                      <a:pt x="0" y="251"/>
                      <a:pt x="72" y="334"/>
                      <a:pt x="167" y="334"/>
                    </a:cubicBezTo>
                    <a:lnTo>
                      <a:pt x="1369" y="334"/>
                    </a:lnTo>
                    <a:cubicBezTo>
                      <a:pt x="1465" y="334"/>
                      <a:pt x="1536" y="251"/>
                      <a:pt x="1536" y="167"/>
                    </a:cubicBezTo>
                    <a:cubicBezTo>
                      <a:pt x="1536" y="72"/>
                      <a:pt x="1465" y="1"/>
                      <a:pt x="1369" y="1"/>
                    </a:cubicBezTo>
                    <a:close/>
                  </a:path>
                </a:pathLst>
              </a:custGeom>
              <a:solidFill>
                <a:srgbClr val="657E93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txBody>
              <a:bodyPr spcFirstLastPara="1" wrap="square" lIns="84392" tIns="84392" rIns="84392" bIns="84392" anchor="ctr" anchorCtr="0">
                <a:noAutofit/>
              </a:bodyPr>
              <a:lstStyle/>
              <a:p>
                <a:pPr defTabSz="1868738"/>
                <a:endParaRPr sz="3692">
                  <a:solidFill>
                    <a:prstClr val="black"/>
                  </a:solidFill>
                </a:endParaRPr>
              </a:p>
            </p:txBody>
          </p:sp>
          <p:sp>
            <p:nvSpPr>
              <p:cNvPr id="115" name="Google Shape;10778;p89"/>
              <p:cNvSpPr/>
              <p:nvPr/>
            </p:nvSpPr>
            <p:spPr>
              <a:xfrm>
                <a:off x="3842259" y="1677980"/>
                <a:ext cx="48919" cy="10630"/>
              </a:xfrm>
              <a:custGeom>
                <a:avLst/>
                <a:gdLst/>
                <a:ahLst/>
                <a:cxnLst/>
                <a:rect l="l" t="t" r="r" b="b"/>
                <a:pathLst>
                  <a:path w="1537" h="334" extrusionOk="0">
                    <a:moveTo>
                      <a:pt x="167" y="1"/>
                    </a:moveTo>
                    <a:cubicBezTo>
                      <a:pt x="72" y="1"/>
                      <a:pt x="1" y="72"/>
                      <a:pt x="1" y="167"/>
                    </a:cubicBezTo>
                    <a:cubicBezTo>
                      <a:pt x="1" y="251"/>
                      <a:pt x="72" y="334"/>
                      <a:pt x="167" y="334"/>
                    </a:cubicBezTo>
                    <a:lnTo>
                      <a:pt x="1370" y="334"/>
                    </a:lnTo>
                    <a:cubicBezTo>
                      <a:pt x="1465" y="334"/>
                      <a:pt x="1537" y="251"/>
                      <a:pt x="1537" y="167"/>
                    </a:cubicBezTo>
                    <a:cubicBezTo>
                      <a:pt x="1537" y="72"/>
                      <a:pt x="1465" y="1"/>
                      <a:pt x="1370" y="1"/>
                    </a:cubicBezTo>
                    <a:close/>
                  </a:path>
                </a:pathLst>
              </a:custGeom>
              <a:solidFill>
                <a:srgbClr val="657E93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txBody>
              <a:bodyPr spcFirstLastPara="1" wrap="square" lIns="84392" tIns="84392" rIns="84392" bIns="84392" anchor="ctr" anchorCtr="0">
                <a:noAutofit/>
              </a:bodyPr>
              <a:lstStyle/>
              <a:p>
                <a:pPr defTabSz="1868738"/>
                <a:endParaRPr sz="3692">
                  <a:solidFill>
                    <a:prstClr val="black"/>
                  </a:solidFill>
                </a:endParaRPr>
              </a:p>
            </p:txBody>
          </p:sp>
          <p:sp>
            <p:nvSpPr>
              <p:cNvPr id="116" name="Google Shape;10779;p89"/>
              <p:cNvSpPr/>
              <p:nvPr/>
            </p:nvSpPr>
            <p:spPr>
              <a:xfrm>
                <a:off x="3711161" y="1508594"/>
                <a:ext cx="10248" cy="48537"/>
              </a:xfrm>
              <a:custGeom>
                <a:avLst/>
                <a:gdLst/>
                <a:ahLst/>
                <a:cxnLst/>
                <a:rect l="l" t="t" r="r" b="b"/>
                <a:pathLst>
                  <a:path w="322" h="1525" extrusionOk="0">
                    <a:moveTo>
                      <a:pt x="167" y="1"/>
                    </a:moveTo>
                    <a:cubicBezTo>
                      <a:pt x="72" y="1"/>
                      <a:pt x="0" y="72"/>
                      <a:pt x="0" y="155"/>
                    </a:cubicBezTo>
                    <a:lnTo>
                      <a:pt x="0" y="1370"/>
                    </a:lnTo>
                    <a:cubicBezTo>
                      <a:pt x="0" y="1453"/>
                      <a:pt x="72" y="1525"/>
                      <a:pt x="167" y="1525"/>
                    </a:cubicBezTo>
                    <a:cubicBezTo>
                      <a:pt x="250" y="1525"/>
                      <a:pt x="322" y="1453"/>
                      <a:pt x="322" y="1370"/>
                    </a:cubicBezTo>
                    <a:lnTo>
                      <a:pt x="322" y="155"/>
                    </a:lnTo>
                    <a:cubicBezTo>
                      <a:pt x="310" y="60"/>
                      <a:pt x="250" y="1"/>
                      <a:pt x="167" y="1"/>
                    </a:cubicBezTo>
                    <a:close/>
                  </a:path>
                </a:pathLst>
              </a:custGeom>
              <a:solidFill>
                <a:srgbClr val="657E93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txBody>
              <a:bodyPr spcFirstLastPara="1" wrap="square" lIns="84392" tIns="84392" rIns="84392" bIns="84392" anchor="ctr" anchorCtr="0">
                <a:noAutofit/>
              </a:bodyPr>
              <a:lstStyle/>
              <a:p>
                <a:pPr defTabSz="1868738"/>
                <a:endParaRPr sz="3692">
                  <a:solidFill>
                    <a:prstClr val="black"/>
                  </a:solidFill>
                </a:endParaRPr>
              </a:p>
            </p:txBody>
          </p:sp>
          <p:sp>
            <p:nvSpPr>
              <p:cNvPr id="117" name="Google Shape;10780;p89"/>
              <p:cNvSpPr/>
              <p:nvPr/>
            </p:nvSpPr>
            <p:spPr>
              <a:xfrm>
                <a:off x="3633470" y="1792018"/>
                <a:ext cx="22757" cy="29249"/>
              </a:xfrm>
              <a:custGeom>
                <a:avLst/>
                <a:gdLst/>
                <a:ahLst/>
                <a:cxnLst/>
                <a:rect l="l" t="t" r="r" b="b"/>
                <a:pathLst>
                  <a:path w="715" h="919" extrusionOk="0">
                    <a:moveTo>
                      <a:pt x="525" y="1"/>
                    </a:moveTo>
                    <a:cubicBezTo>
                      <a:pt x="470" y="1"/>
                      <a:pt x="413" y="30"/>
                      <a:pt x="381" y="85"/>
                    </a:cubicBezTo>
                    <a:lnTo>
                      <a:pt x="48" y="680"/>
                    </a:lnTo>
                    <a:cubicBezTo>
                      <a:pt x="0" y="751"/>
                      <a:pt x="24" y="859"/>
                      <a:pt x="107" y="894"/>
                    </a:cubicBezTo>
                    <a:cubicBezTo>
                      <a:pt x="131" y="918"/>
                      <a:pt x="167" y="918"/>
                      <a:pt x="179" y="918"/>
                    </a:cubicBezTo>
                    <a:cubicBezTo>
                      <a:pt x="238" y="918"/>
                      <a:pt x="286" y="882"/>
                      <a:pt x="310" y="835"/>
                    </a:cubicBezTo>
                    <a:lnTo>
                      <a:pt x="655" y="240"/>
                    </a:lnTo>
                    <a:cubicBezTo>
                      <a:pt x="715" y="156"/>
                      <a:pt x="679" y="61"/>
                      <a:pt x="608" y="25"/>
                    </a:cubicBezTo>
                    <a:cubicBezTo>
                      <a:pt x="583" y="9"/>
                      <a:pt x="554" y="1"/>
                      <a:pt x="525" y="1"/>
                    </a:cubicBezTo>
                    <a:close/>
                  </a:path>
                </a:pathLst>
              </a:custGeom>
              <a:solidFill>
                <a:srgbClr val="657E93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txBody>
              <a:bodyPr spcFirstLastPara="1" wrap="square" lIns="84392" tIns="84392" rIns="84392" bIns="84392" anchor="ctr" anchorCtr="0">
                <a:noAutofit/>
              </a:bodyPr>
              <a:lstStyle/>
              <a:p>
                <a:pPr defTabSz="1868738"/>
                <a:endParaRPr sz="3692">
                  <a:solidFill>
                    <a:prstClr val="black"/>
                  </a:solidFill>
                </a:endParaRPr>
              </a:p>
            </p:txBody>
          </p:sp>
          <p:sp>
            <p:nvSpPr>
              <p:cNvPr id="118" name="Google Shape;10781;p89"/>
              <p:cNvSpPr/>
              <p:nvPr/>
            </p:nvSpPr>
            <p:spPr>
              <a:xfrm>
                <a:off x="3775962" y="1545195"/>
                <a:ext cx="22757" cy="28995"/>
              </a:xfrm>
              <a:custGeom>
                <a:avLst/>
                <a:gdLst/>
                <a:ahLst/>
                <a:cxnLst/>
                <a:rect l="l" t="t" r="r" b="b"/>
                <a:pathLst>
                  <a:path w="715" h="911" extrusionOk="0">
                    <a:moveTo>
                      <a:pt x="534" y="1"/>
                    </a:moveTo>
                    <a:cubicBezTo>
                      <a:pt x="476" y="1"/>
                      <a:pt x="418" y="28"/>
                      <a:pt x="393" y="77"/>
                    </a:cubicBezTo>
                    <a:lnTo>
                      <a:pt x="48" y="672"/>
                    </a:lnTo>
                    <a:cubicBezTo>
                      <a:pt x="0" y="744"/>
                      <a:pt x="36" y="851"/>
                      <a:pt x="107" y="898"/>
                    </a:cubicBezTo>
                    <a:cubicBezTo>
                      <a:pt x="131" y="910"/>
                      <a:pt x="167" y="910"/>
                      <a:pt x="179" y="910"/>
                    </a:cubicBezTo>
                    <a:cubicBezTo>
                      <a:pt x="238" y="910"/>
                      <a:pt x="286" y="887"/>
                      <a:pt x="310" y="839"/>
                    </a:cubicBezTo>
                    <a:lnTo>
                      <a:pt x="655" y="244"/>
                    </a:lnTo>
                    <a:cubicBezTo>
                      <a:pt x="714" y="172"/>
                      <a:pt x="691" y="65"/>
                      <a:pt x="607" y="17"/>
                    </a:cubicBezTo>
                    <a:cubicBezTo>
                      <a:pt x="585" y="6"/>
                      <a:pt x="560" y="1"/>
                      <a:pt x="534" y="1"/>
                    </a:cubicBezTo>
                    <a:close/>
                  </a:path>
                </a:pathLst>
              </a:custGeom>
              <a:solidFill>
                <a:srgbClr val="657E93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txBody>
              <a:bodyPr spcFirstLastPara="1" wrap="square" lIns="84392" tIns="84392" rIns="84392" bIns="84392" anchor="ctr" anchorCtr="0">
                <a:noAutofit/>
              </a:bodyPr>
              <a:lstStyle/>
              <a:p>
                <a:pPr defTabSz="1868738"/>
                <a:endParaRPr sz="3692">
                  <a:solidFill>
                    <a:prstClr val="black"/>
                  </a:solidFill>
                </a:endParaRPr>
              </a:p>
            </p:txBody>
          </p:sp>
          <p:sp>
            <p:nvSpPr>
              <p:cNvPr id="119" name="Google Shape;10782;p89"/>
              <p:cNvSpPr/>
              <p:nvPr/>
            </p:nvSpPr>
            <p:spPr>
              <a:xfrm>
                <a:off x="3577390" y="1601498"/>
                <a:ext cx="31095" cy="21197"/>
              </a:xfrm>
              <a:custGeom>
                <a:avLst/>
                <a:gdLst/>
                <a:ahLst/>
                <a:cxnLst/>
                <a:rect l="l" t="t" r="r" b="b"/>
                <a:pathLst>
                  <a:path w="977" h="666" extrusionOk="0">
                    <a:moveTo>
                      <a:pt x="199" y="1"/>
                    </a:moveTo>
                    <a:cubicBezTo>
                      <a:pt x="141" y="1"/>
                      <a:pt x="80" y="33"/>
                      <a:pt x="48" y="82"/>
                    </a:cubicBezTo>
                    <a:cubicBezTo>
                      <a:pt x="0" y="153"/>
                      <a:pt x="36" y="261"/>
                      <a:pt x="107" y="308"/>
                    </a:cubicBezTo>
                    <a:lnTo>
                      <a:pt x="703" y="642"/>
                    </a:lnTo>
                    <a:cubicBezTo>
                      <a:pt x="738" y="665"/>
                      <a:pt x="762" y="665"/>
                      <a:pt x="774" y="665"/>
                    </a:cubicBezTo>
                    <a:cubicBezTo>
                      <a:pt x="834" y="665"/>
                      <a:pt x="881" y="630"/>
                      <a:pt x="917" y="594"/>
                    </a:cubicBezTo>
                    <a:cubicBezTo>
                      <a:pt x="976" y="499"/>
                      <a:pt x="941" y="415"/>
                      <a:pt x="869" y="368"/>
                    </a:cubicBezTo>
                    <a:lnTo>
                      <a:pt x="274" y="22"/>
                    </a:lnTo>
                    <a:cubicBezTo>
                      <a:pt x="252" y="7"/>
                      <a:pt x="226" y="1"/>
                      <a:pt x="199" y="1"/>
                    </a:cubicBezTo>
                    <a:close/>
                  </a:path>
                </a:pathLst>
              </a:custGeom>
              <a:solidFill>
                <a:srgbClr val="657E93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txBody>
              <a:bodyPr spcFirstLastPara="1" wrap="square" lIns="84392" tIns="84392" rIns="84392" bIns="84392" anchor="ctr" anchorCtr="0">
                <a:noAutofit/>
              </a:bodyPr>
              <a:lstStyle/>
              <a:p>
                <a:pPr defTabSz="1868738"/>
                <a:endParaRPr sz="3692">
                  <a:solidFill>
                    <a:prstClr val="black"/>
                  </a:solidFill>
                </a:endParaRPr>
              </a:p>
            </p:txBody>
          </p:sp>
          <p:sp>
            <p:nvSpPr>
              <p:cNvPr id="120" name="Google Shape;10783;p89"/>
              <p:cNvSpPr/>
              <p:nvPr/>
            </p:nvSpPr>
            <p:spPr>
              <a:xfrm>
                <a:off x="3823703" y="1743608"/>
                <a:ext cx="31095" cy="21197"/>
              </a:xfrm>
              <a:custGeom>
                <a:avLst/>
                <a:gdLst/>
                <a:ahLst/>
                <a:cxnLst/>
                <a:rect l="l" t="t" r="r" b="b"/>
                <a:pathLst>
                  <a:path w="977" h="666" extrusionOk="0">
                    <a:moveTo>
                      <a:pt x="199" y="1"/>
                    </a:moveTo>
                    <a:cubicBezTo>
                      <a:pt x="141" y="1"/>
                      <a:pt x="81" y="33"/>
                      <a:pt x="48" y="82"/>
                    </a:cubicBezTo>
                    <a:cubicBezTo>
                      <a:pt x="0" y="153"/>
                      <a:pt x="36" y="260"/>
                      <a:pt x="107" y="308"/>
                    </a:cubicBezTo>
                    <a:lnTo>
                      <a:pt x="703" y="641"/>
                    </a:lnTo>
                    <a:cubicBezTo>
                      <a:pt x="738" y="665"/>
                      <a:pt x="762" y="665"/>
                      <a:pt x="774" y="665"/>
                    </a:cubicBezTo>
                    <a:cubicBezTo>
                      <a:pt x="834" y="665"/>
                      <a:pt x="881" y="629"/>
                      <a:pt x="917" y="594"/>
                    </a:cubicBezTo>
                    <a:cubicBezTo>
                      <a:pt x="977" y="510"/>
                      <a:pt x="953" y="415"/>
                      <a:pt x="869" y="368"/>
                    </a:cubicBezTo>
                    <a:lnTo>
                      <a:pt x="274" y="22"/>
                    </a:lnTo>
                    <a:cubicBezTo>
                      <a:pt x="252" y="7"/>
                      <a:pt x="226" y="1"/>
                      <a:pt x="199" y="1"/>
                    </a:cubicBezTo>
                    <a:close/>
                  </a:path>
                </a:pathLst>
              </a:custGeom>
              <a:solidFill>
                <a:srgbClr val="657E93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txBody>
              <a:bodyPr spcFirstLastPara="1" wrap="square" lIns="84392" tIns="84392" rIns="84392" bIns="84392" anchor="ctr" anchorCtr="0">
                <a:noAutofit/>
              </a:bodyPr>
              <a:lstStyle/>
              <a:p>
                <a:pPr defTabSz="1868738"/>
                <a:endParaRPr sz="3692">
                  <a:solidFill>
                    <a:prstClr val="black"/>
                  </a:solidFill>
                </a:endParaRPr>
              </a:p>
            </p:txBody>
          </p:sp>
          <p:sp>
            <p:nvSpPr>
              <p:cNvPr id="121" name="Google Shape;10784;p89"/>
              <p:cNvSpPr/>
              <p:nvPr/>
            </p:nvSpPr>
            <p:spPr>
              <a:xfrm>
                <a:off x="3775962" y="1792018"/>
                <a:ext cx="22757" cy="29249"/>
              </a:xfrm>
              <a:custGeom>
                <a:avLst/>
                <a:gdLst/>
                <a:ahLst/>
                <a:cxnLst/>
                <a:rect l="l" t="t" r="r" b="b"/>
                <a:pathLst>
                  <a:path w="715" h="919" extrusionOk="0">
                    <a:moveTo>
                      <a:pt x="190" y="1"/>
                    </a:moveTo>
                    <a:cubicBezTo>
                      <a:pt x="160" y="1"/>
                      <a:pt x="132" y="9"/>
                      <a:pt x="107" y="25"/>
                    </a:cubicBezTo>
                    <a:cubicBezTo>
                      <a:pt x="36" y="61"/>
                      <a:pt x="0" y="168"/>
                      <a:pt x="48" y="240"/>
                    </a:cubicBezTo>
                    <a:lnTo>
                      <a:pt x="393" y="835"/>
                    </a:lnTo>
                    <a:cubicBezTo>
                      <a:pt x="417" y="882"/>
                      <a:pt x="476" y="918"/>
                      <a:pt x="524" y="918"/>
                    </a:cubicBezTo>
                    <a:cubicBezTo>
                      <a:pt x="548" y="918"/>
                      <a:pt x="583" y="918"/>
                      <a:pt x="595" y="894"/>
                    </a:cubicBezTo>
                    <a:cubicBezTo>
                      <a:pt x="691" y="859"/>
                      <a:pt x="714" y="751"/>
                      <a:pt x="667" y="680"/>
                    </a:cubicBezTo>
                    <a:lnTo>
                      <a:pt x="333" y="85"/>
                    </a:lnTo>
                    <a:cubicBezTo>
                      <a:pt x="302" y="30"/>
                      <a:pt x="245" y="1"/>
                      <a:pt x="190" y="1"/>
                    </a:cubicBezTo>
                    <a:close/>
                  </a:path>
                </a:pathLst>
              </a:custGeom>
              <a:solidFill>
                <a:srgbClr val="657E93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txBody>
              <a:bodyPr spcFirstLastPara="1" wrap="square" lIns="84392" tIns="84392" rIns="84392" bIns="84392" anchor="ctr" anchorCtr="0">
                <a:noAutofit/>
              </a:bodyPr>
              <a:lstStyle/>
              <a:p>
                <a:pPr defTabSz="1868738"/>
                <a:endParaRPr sz="3692">
                  <a:solidFill>
                    <a:prstClr val="black"/>
                  </a:solidFill>
                </a:endParaRPr>
              </a:p>
            </p:txBody>
          </p:sp>
          <p:sp>
            <p:nvSpPr>
              <p:cNvPr id="122" name="Google Shape;10785;p89"/>
              <p:cNvSpPr/>
              <p:nvPr/>
            </p:nvSpPr>
            <p:spPr>
              <a:xfrm>
                <a:off x="3633470" y="1545195"/>
                <a:ext cx="22757" cy="28995"/>
              </a:xfrm>
              <a:custGeom>
                <a:avLst/>
                <a:gdLst/>
                <a:ahLst/>
                <a:cxnLst/>
                <a:rect l="l" t="t" r="r" b="b"/>
                <a:pathLst>
                  <a:path w="715" h="911" extrusionOk="0">
                    <a:moveTo>
                      <a:pt x="181" y="1"/>
                    </a:moveTo>
                    <a:cubicBezTo>
                      <a:pt x="155" y="1"/>
                      <a:pt x="130" y="6"/>
                      <a:pt x="107" y="17"/>
                    </a:cubicBezTo>
                    <a:cubicBezTo>
                      <a:pt x="24" y="65"/>
                      <a:pt x="0" y="172"/>
                      <a:pt x="48" y="244"/>
                    </a:cubicBezTo>
                    <a:lnTo>
                      <a:pt x="381" y="839"/>
                    </a:lnTo>
                    <a:cubicBezTo>
                      <a:pt x="417" y="887"/>
                      <a:pt x="477" y="910"/>
                      <a:pt x="524" y="910"/>
                    </a:cubicBezTo>
                    <a:cubicBezTo>
                      <a:pt x="548" y="910"/>
                      <a:pt x="584" y="910"/>
                      <a:pt x="596" y="898"/>
                    </a:cubicBezTo>
                    <a:cubicBezTo>
                      <a:pt x="679" y="851"/>
                      <a:pt x="715" y="744"/>
                      <a:pt x="667" y="672"/>
                    </a:cubicBezTo>
                    <a:lnTo>
                      <a:pt x="322" y="77"/>
                    </a:lnTo>
                    <a:cubicBezTo>
                      <a:pt x="297" y="28"/>
                      <a:pt x="238" y="1"/>
                      <a:pt x="181" y="1"/>
                    </a:cubicBezTo>
                    <a:close/>
                  </a:path>
                </a:pathLst>
              </a:custGeom>
              <a:solidFill>
                <a:srgbClr val="657E93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txBody>
              <a:bodyPr spcFirstLastPara="1" wrap="square" lIns="84392" tIns="84392" rIns="84392" bIns="84392" anchor="ctr" anchorCtr="0">
                <a:noAutofit/>
              </a:bodyPr>
              <a:lstStyle/>
              <a:p>
                <a:pPr defTabSz="1868738"/>
                <a:endParaRPr sz="3692">
                  <a:solidFill>
                    <a:prstClr val="black"/>
                  </a:solidFill>
                </a:endParaRPr>
              </a:p>
            </p:txBody>
          </p:sp>
          <p:sp>
            <p:nvSpPr>
              <p:cNvPr id="123" name="Google Shape;10786;p89"/>
              <p:cNvSpPr/>
              <p:nvPr/>
            </p:nvSpPr>
            <p:spPr>
              <a:xfrm>
                <a:off x="3823703" y="1601498"/>
                <a:ext cx="31095" cy="21197"/>
              </a:xfrm>
              <a:custGeom>
                <a:avLst/>
                <a:gdLst/>
                <a:ahLst/>
                <a:cxnLst/>
                <a:rect l="l" t="t" r="r" b="b"/>
                <a:pathLst>
                  <a:path w="977" h="666" extrusionOk="0">
                    <a:moveTo>
                      <a:pt x="778" y="1"/>
                    </a:moveTo>
                    <a:cubicBezTo>
                      <a:pt x="751" y="1"/>
                      <a:pt x="725" y="7"/>
                      <a:pt x="703" y="22"/>
                    </a:cubicBezTo>
                    <a:lnTo>
                      <a:pt x="107" y="368"/>
                    </a:lnTo>
                    <a:cubicBezTo>
                      <a:pt x="36" y="415"/>
                      <a:pt x="0" y="511"/>
                      <a:pt x="48" y="594"/>
                    </a:cubicBezTo>
                    <a:cubicBezTo>
                      <a:pt x="84" y="630"/>
                      <a:pt x="143" y="665"/>
                      <a:pt x="179" y="665"/>
                    </a:cubicBezTo>
                    <a:cubicBezTo>
                      <a:pt x="215" y="665"/>
                      <a:pt x="238" y="665"/>
                      <a:pt x="262" y="653"/>
                    </a:cubicBezTo>
                    <a:lnTo>
                      <a:pt x="857" y="308"/>
                    </a:lnTo>
                    <a:cubicBezTo>
                      <a:pt x="953" y="249"/>
                      <a:pt x="977" y="153"/>
                      <a:pt x="929" y="82"/>
                    </a:cubicBezTo>
                    <a:cubicBezTo>
                      <a:pt x="896" y="33"/>
                      <a:pt x="836" y="1"/>
                      <a:pt x="778" y="1"/>
                    </a:cubicBezTo>
                    <a:close/>
                  </a:path>
                </a:pathLst>
              </a:custGeom>
              <a:solidFill>
                <a:srgbClr val="657E93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txBody>
              <a:bodyPr spcFirstLastPara="1" wrap="square" lIns="84392" tIns="84392" rIns="84392" bIns="84392" anchor="ctr" anchorCtr="0">
                <a:noAutofit/>
              </a:bodyPr>
              <a:lstStyle/>
              <a:p>
                <a:pPr defTabSz="1868738"/>
                <a:endParaRPr sz="3692">
                  <a:solidFill>
                    <a:prstClr val="black"/>
                  </a:solidFill>
                </a:endParaRPr>
              </a:p>
            </p:txBody>
          </p:sp>
          <p:sp>
            <p:nvSpPr>
              <p:cNvPr id="124" name="Google Shape;10787;p89"/>
              <p:cNvSpPr/>
              <p:nvPr/>
            </p:nvSpPr>
            <p:spPr>
              <a:xfrm>
                <a:off x="3577390" y="1743608"/>
                <a:ext cx="31095" cy="21197"/>
              </a:xfrm>
              <a:custGeom>
                <a:avLst/>
                <a:gdLst/>
                <a:ahLst/>
                <a:cxnLst/>
                <a:rect l="l" t="t" r="r" b="b"/>
                <a:pathLst>
                  <a:path w="977" h="666" extrusionOk="0">
                    <a:moveTo>
                      <a:pt x="778" y="1"/>
                    </a:moveTo>
                    <a:cubicBezTo>
                      <a:pt x="751" y="1"/>
                      <a:pt x="725" y="7"/>
                      <a:pt x="703" y="22"/>
                    </a:cubicBezTo>
                    <a:lnTo>
                      <a:pt x="107" y="368"/>
                    </a:lnTo>
                    <a:cubicBezTo>
                      <a:pt x="36" y="415"/>
                      <a:pt x="0" y="510"/>
                      <a:pt x="48" y="594"/>
                    </a:cubicBezTo>
                    <a:cubicBezTo>
                      <a:pt x="84" y="629"/>
                      <a:pt x="143" y="665"/>
                      <a:pt x="179" y="665"/>
                    </a:cubicBezTo>
                    <a:cubicBezTo>
                      <a:pt x="214" y="665"/>
                      <a:pt x="238" y="665"/>
                      <a:pt x="262" y="653"/>
                    </a:cubicBezTo>
                    <a:lnTo>
                      <a:pt x="857" y="308"/>
                    </a:lnTo>
                    <a:cubicBezTo>
                      <a:pt x="941" y="260"/>
                      <a:pt x="976" y="153"/>
                      <a:pt x="929" y="82"/>
                    </a:cubicBezTo>
                    <a:cubicBezTo>
                      <a:pt x="896" y="33"/>
                      <a:pt x="835" y="1"/>
                      <a:pt x="778" y="1"/>
                    </a:cubicBezTo>
                    <a:close/>
                  </a:path>
                </a:pathLst>
              </a:custGeom>
              <a:solidFill>
                <a:srgbClr val="657E93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txBody>
              <a:bodyPr spcFirstLastPara="1" wrap="square" lIns="84392" tIns="84392" rIns="84392" bIns="84392" anchor="ctr" anchorCtr="0">
                <a:noAutofit/>
              </a:bodyPr>
              <a:lstStyle/>
              <a:p>
                <a:pPr defTabSz="1868738"/>
                <a:endParaRPr sz="3692">
                  <a:solidFill>
                    <a:prstClr val="black"/>
                  </a:solidFill>
                </a:endParaRPr>
              </a:p>
            </p:txBody>
          </p:sp>
          <p:sp>
            <p:nvSpPr>
              <p:cNvPr id="125" name="Google Shape;10788;p89"/>
              <p:cNvSpPr/>
              <p:nvPr/>
            </p:nvSpPr>
            <p:spPr>
              <a:xfrm>
                <a:off x="3732358" y="1593032"/>
                <a:ext cx="71294" cy="62255"/>
              </a:xfrm>
              <a:custGeom>
                <a:avLst/>
                <a:gdLst/>
                <a:ahLst/>
                <a:cxnLst/>
                <a:rect l="l" t="t" r="r" b="b"/>
                <a:pathLst>
                  <a:path w="2240" h="1956" extrusionOk="0">
                    <a:moveTo>
                      <a:pt x="186" y="1"/>
                    </a:moveTo>
                    <a:cubicBezTo>
                      <a:pt x="103" y="1"/>
                      <a:pt x="34" y="47"/>
                      <a:pt x="13" y="122"/>
                    </a:cubicBezTo>
                    <a:cubicBezTo>
                      <a:pt x="1" y="217"/>
                      <a:pt x="48" y="300"/>
                      <a:pt x="132" y="324"/>
                    </a:cubicBezTo>
                    <a:cubicBezTo>
                      <a:pt x="930" y="527"/>
                      <a:pt x="1584" y="1098"/>
                      <a:pt x="1894" y="1848"/>
                    </a:cubicBezTo>
                    <a:cubicBezTo>
                      <a:pt x="1918" y="1908"/>
                      <a:pt x="1977" y="1955"/>
                      <a:pt x="2037" y="1955"/>
                    </a:cubicBezTo>
                    <a:cubicBezTo>
                      <a:pt x="2061" y="1955"/>
                      <a:pt x="2084" y="1955"/>
                      <a:pt x="2096" y="1943"/>
                    </a:cubicBezTo>
                    <a:cubicBezTo>
                      <a:pt x="2192" y="1908"/>
                      <a:pt x="2239" y="1824"/>
                      <a:pt x="2192" y="1729"/>
                    </a:cubicBezTo>
                    <a:cubicBezTo>
                      <a:pt x="1846" y="884"/>
                      <a:pt x="1108" y="229"/>
                      <a:pt x="215" y="3"/>
                    </a:cubicBezTo>
                    <a:cubicBezTo>
                      <a:pt x="205" y="1"/>
                      <a:pt x="196" y="1"/>
                      <a:pt x="186" y="1"/>
                    </a:cubicBezTo>
                    <a:close/>
                  </a:path>
                </a:pathLst>
              </a:custGeom>
              <a:solidFill>
                <a:srgbClr val="657E93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txBody>
              <a:bodyPr spcFirstLastPara="1" wrap="square" lIns="84392" tIns="84392" rIns="84392" bIns="84392" anchor="ctr" anchorCtr="0">
                <a:noAutofit/>
              </a:bodyPr>
              <a:lstStyle/>
              <a:p>
                <a:pPr defTabSz="1868738"/>
                <a:endParaRPr sz="3692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7" name="Группа 6"/>
          <p:cNvGrpSpPr/>
          <p:nvPr/>
        </p:nvGrpSpPr>
        <p:grpSpPr>
          <a:xfrm>
            <a:off x="2619428" y="1074399"/>
            <a:ext cx="8383852" cy="1145577"/>
            <a:chOff x="3157908" y="1074399"/>
            <a:chExt cx="8383852" cy="1145577"/>
          </a:xfrm>
        </p:grpSpPr>
        <p:sp>
          <p:nvSpPr>
            <p:cNvPr id="126" name="Скругленный прямоугольник 125"/>
            <p:cNvSpPr/>
            <p:nvPr/>
          </p:nvSpPr>
          <p:spPr>
            <a:xfrm>
              <a:off x="3157908" y="1074399"/>
              <a:ext cx="8383852" cy="1145577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xmlns="" id="{57BAEF7B-05A5-4CA9-AFA3-470DB2AC3D1D}"/>
                </a:ext>
              </a:extLst>
            </p:cNvPr>
            <p:cNvSpPr txBox="1"/>
            <p:nvPr/>
          </p:nvSpPr>
          <p:spPr>
            <a:xfrm>
              <a:off x="3184862" y="1124030"/>
              <a:ext cx="8275618" cy="984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50" dirty="0">
                  <a:latin typeface="Segoe UI Light" panose="020B0502040204020203" pitchFamily="34" charset="0"/>
                  <a:cs typeface="Segoe UI Light" panose="020B0502040204020203" pitchFamily="34" charset="0"/>
                </a:rPr>
                <a:t>При исполнении норм законодательства об обеспечении открытости и доступности своих документов на сайте bus.gov.ru учреждениям надо прежде всего </a:t>
              </a:r>
              <a:r>
                <a:rPr lang="ru-RU" sz="1450" b="1" dirty="0">
                  <a:latin typeface="Segoe UI Light" panose="020B0502040204020203" pitchFamily="34" charset="0"/>
                  <a:cs typeface="Segoe UI Light" panose="020B0502040204020203" pitchFamily="34" charset="0"/>
                </a:rPr>
                <a:t>ориентироваться на правовой акт органа-учредителя о передаче соответствующих полномочий</a:t>
              </a:r>
              <a:r>
                <a:rPr lang="ru-RU" sz="1450" dirty="0">
                  <a:latin typeface="Segoe UI Light" panose="020B0502040204020203" pitchFamily="34" charset="0"/>
                  <a:cs typeface="Segoe UI Light" panose="020B0502040204020203" pitchFamily="34" charset="0"/>
                </a:rPr>
                <a:t>. Именно этот акт является надлежащим основанием для самостоятельного размещения информации на официальном </a:t>
              </a:r>
              <a:r>
                <a:rPr lang="ru-RU" sz="1450" dirty="0" smtClean="0">
                  <a:latin typeface="Segoe UI Light" panose="020B0502040204020203" pitchFamily="34" charset="0"/>
                  <a:cs typeface="Segoe UI Light" panose="020B0502040204020203" pitchFamily="34" charset="0"/>
                </a:rPr>
                <a:t>сайте.</a:t>
              </a:r>
              <a:endParaRPr lang="ru-RU" sz="1450" dirty="0"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</p:grpSp>
      <p:grpSp>
        <p:nvGrpSpPr>
          <p:cNvPr id="3" name="Группа 2"/>
          <p:cNvGrpSpPr/>
          <p:nvPr/>
        </p:nvGrpSpPr>
        <p:grpSpPr>
          <a:xfrm>
            <a:off x="9350141" y="2472431"/>
            <a:ext cx="1616836" cy="1561075"/>
            <a:chOff x="1631039" y="4063255"/>
            <a:chExt cx="1253984" cy="1145577"/>
          </a:xfrm>
        </p:grpSpPr>
        <p:sp>
          <p:nvSpPr>
            <p:cNvPr id="131" name="Скругленный прямоугольник 130"/>
            <p:cNvSpPr/>
            <p:nvPr/>
          </p:nvSpPr>
          <p:spPr>
            <a:xfrm>
              <a:off x="1631039" y="4063255"/>
              <a:ext cx="1253984" cy="1145577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47" name="Picture 6">
              <a:extLst>
                <a:ext uri="{FF2B5EF4-FFF2-40B4-BE49-F238E27FC236}">
                  <a16:creationId xmlns:a16="http://schemas.microsoft.com/office/drawing/2014/main" xmlns="" id="{7802ADA9-7952-4025-9618-0048D55DA44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75084" y="4106971"/>
              <a:ext cx="933324" cy="9333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52" name="Скругленный прямоугольник 151"/>
          <p:cNvSpPr/>
          <p:nvPr/>
        </p:nvSpPr>
        <p:spPr>
          <a:xfrm>
            <a:off x="1092559" y="5415414"/>
            <a:ext cx="8257581" cy="114557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Рекомендуется ежедневно просматривать новостной блок сайта bus.gov.ru </a:t>
            </a:r>
            <a:r>
              <a:rPr lang="ru-RU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, </a:t>
            </a:r>
            <a:r>
              <a:rPr lang="ru-RU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который содержит необходимую информацию по работе с сайтом, информационные </a:t>
            </a:r>
            <a:r>
              <a:rPr lang="ru-RU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письма и </a:t>
            </a:r>
            <a:r>
              <a:rPr lang="ru-RU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нормативные документы.</a:t>
            </a:r>
            <a:endParaRPr lang="ru-RU" dirty="0">
              <a:solidFill>
                <a:schemeClr val="tx1"/>
              </a:solidFill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9644743" y="5415414"/>
            <a:ext cx="1244599" cy="1145577"/>
            <a:chOff x="9267290" y="5561685"/>
            <a:chExt cx="1181526" cy="1145577"/>
          </a:xfrm>
        </p:grpSpPr>
        <p:sp>
          <p:nvSpPr>
            <p:cNvPr id="151" name="Скругленный прямоугольник 150"/>
            <p:cNvSpPr/>
            <p:nvPr/>
          </p:nvSpPr>
          <p:spPr>
            <a:xfrm>
              <a:off x="9267290" y="5561685"/>
              <a:ext cx="1181526" cy="1145577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168" name="Google Shape;11469;p89"/>
            <p:cNvGrpSpPr/>
            <p:nvPr/>
          </p:nvGrpSpPr>
          <p:grpSpPr>
            <a:xfrm>
              <a:off x="9363379" y="5833850"/>
              <a:ext cx="928388" cy="733832"/>
              <a:chOff x="2611458" y="3816373"/>
              <a:chExt cx="426329" cy="332375"/>
            </a:xfrm>
            <a:solidFill>
              <a:schemeClr val="accent1">
                <a:lumMod val="75000"/>
              </a:schemeClr>
            </a:solidFill>
          </p:grpSpPr>
          <p:sp>
            <p:nvSpPr>
              <p:cNvPr id="169" name="Google Shape;11470;p89"/>
              <p:cNvSpPr/>
              <p:nvPr/>
            </p:nvSpPr>
            <p:spPr>
              <a:xfrm>
                <a:off x="2611458" y="3816373"/>
                <a:ext cx="426329" cy="332375"/>
              </a:xfrm>
              <a:custGeom>
                <a:avLst/>
                <a:gdLst/>
                <a:ahLst/>
                <a:cxnLst/>
                <a:rect l="l" t="t" r="r" b="b"/>
                <a:pathLst>
                  <a:path w="13395" h="10443" extrusionOk="0">
                    <a:moveTo>
                      <a:pt x="13002" y="429"/>
                    </a:moveTo>
                    <a:lnTo>
                      <a:pt x="12966" y="846"/>
                    </a:lnTo>
                    <a:lnTo>
                      <a:pt x="11418" y="846"/>
                    </a:lnTo>
                    <a:cubicBezTo>
                      <a:pt x="11299" y="846"/>
                      <a:pt x="11216" y="929"/>
                      <a:pt x="11216" y="1048"/>
                    </a:cubicBezTo>
                    <a:cubicBezTo>
                      <a:pt x="11216" y="1167"/>
                      <a:pt x="11299" y="1263"/>
                      <a:pt x="11418" y="1263"/>
                    </a:cubicBezTo>
                    <a:lnTo>
                      <a:pt x="12633" y="1263"/>
                    </a:lnTo>
                    <a:lnTo>
                      <a:pt x="12633" y="7501"/>
                    </a:lnTo>
                    <a:lnTo>
                      <a:pt x="5429" y="7501"/>
                    </a:lnTo>
                    <a:lnTo>
                      <a:pt x="5429" y="7287"/>
                    </a:lnTo>
                    <a:cubicBezTo>
                      <a:pt x="5429" y="7168"/>
                      <a:pt x="5334" y="7085"/>
                      <a:pt x="5215" y="7085"/>
                    </a:cubicBezTo>
                    <a:lnTo>
                      <a:pt x="4870" y="7085"/>
                    </a:lnTo>
                    <a:cubicBezTo>
                      <a:pt x="4834" y="6942"/>
                      <a:pt x="4786" y="6811"/>
                      <a:pt x="4715" y="6692"/>
                    </a:cubicBezTo>
                    <a:lnTo>
                      <a:pt x="4953" y="6454"/>
                    </a:lnTo>
                    <a:cubicBezTo>
                      <a:pt x="5036" y="6358"/>
                      <a:pt x="5036" y="6227"/>
                      <a:pt x="4953" y="6156"/>
                    </a:cubicBezTo>
                    <a:lnTo>
                      <a:pt x="4310" y="5513"/>
                    </a:lnTo>
                    <a:cubicBezTo>
                      <a:pt x="4263" y="5477"/>
                      <a:pt x="4215" y="5454"/>
                      <a:pt x="4155" y="5454"/>
                    </a:cubicBezTo>
                    <a:cubicBezTo>
                      <a:pt x="4096" y="5454"/>
                      <a:pt x="4060" y="5477"/>
                      <a:pt x="4013" y="5513"/>
                    </a:cubicBezTo>
                    <a:lnTo>
                      <a:pt x="3774" y="5751"/>
                    </a:lnTo>
                    <a:cubicBezTo>
                      <a:pt x="3655" y="5692"/>
                      <a:pt x="3524" y="5632"/>
                      <a:pt x="3382" y="5596"/>
                    </a:cubicBezTo>
                    <a:lnTo>
                      <a:pt x="3382" y="5251"/>
                    </a:lnTo>
                    <a:cubicBezTo>
                      <a:pt x="3382" y="5132"/>
                      <a:pt x="3298" y="5037"/>
                      <a:pt x="3179" y="5037"/>
                    </a:cubicBezTo>
                    <a:lnTo>
                      <a:pt x="2655" y="5037"/>
                    </a:lnTo>
                    <a:lnTo>
                      <a:pt x="2655" y="1274"/>
                    </a:lnTo>
                    <a:lnTo>
                      <a:pt x="10704" y="1274"/>
                    </a:lnTo>
                    <a:cubicBezTo>
                      <a:pt x="10823" y="1274"/>
                      <a:pt x="10918" y="1191"/>
                      <a:pt x="10918" y="1072"/>
                    </a:cubicBezTo>
                    <a:cubicBezTo>
                      <a:pt x="10918" y="953"/>
                      <a:pt x="10823" y="858"/>
                      <a:pt x="10704" y="858"/>
                    </a:cubicBezTo>
                    <a:lnTo>
                      <a:pt x="2310" y="858"/>
                    </a:lnTo>
                    <a:lnTo>
                      <a:pt x="2310" y="429"/>
                    </a:lnTo>
                    <a:close/>
                    <a:moveTo>
                      <a:pt x="12966" y="7918"/>
                    </a:moveTo>
                    <a:lnTo>
                      <a:pt x="12966" y="8347"/>
                    </a:lnTo>
                    <a:lnTo>
                      <a:pt x="5358" y="8347"/>
                    </a:lnTo>
                    <a:cubicBezTo>
                      <a:pt x="5394" y="8299"/>
                      <a:pt x="5417" y="8251"/>
                      <a:pt x="5417" y="8192"/>
                    </a:cubicBezTo>
                    <a:lnTo>
                      <a:pt x="5417" y="7954"/>
                    </a:lnTo>
                    <a:lnTo>
                      <a:pt x="12835" y="7954"/>
                    </a:lnTo>
                    <a:cubicBezTo>
                      <a:pt x="12883" y="7954"/>
                      <a:pt x="12930" y="7942"/>
                      <a:pt x="12954" y="7918"/>
                    </a:cubicBezTo>
                    <a:close/>
                    <a:moveTo>
                      <a:pt x="2953" y="5442"/>
                    </a:moveTo>
                    <a:lnTo>
                      <a:pt x="2953" y="5739"/>
                    </a:lnTo>
                    <a:cubicBezTo>
                      <a:pt x="2953" y="5846"/>
                      <a:pt x="3024" y="5918"/>
                      <a:pt x="3120" y="5954"/>
                    </a:cubicBezTo>
                    <a:cubicBezTo>
                      <a:pt x="3310" y="5989"/>
                      <a:pt x="3501" y="6073"/>
                      <a:pt x="3679" y="6192"/>
                    </a:cubicBezTo>
                    <a:cubicBezTo>
                      <a:pt x="3716" y="6215"/>
                      <a:pt x="3755" y="6225"/>
                      <a:pt x="3793" y="6225"/>
                    </a:cubicBezTo>
                    <a:cubicBezTo>
                      <a:pt x="3853" y="6225"/>
                      <a:pt x="3909" y="6200"/>
                      <a:pt x="3953" y="6156"/>
                    </a:cubicBezTo>
                    <a:lnTo>
                      <a:pt x="4155" y="5954"/>
                    </a:lnTo>
                    <a:lnTo>
                      <a:pt x="4501" y="6287"/>
                    </a:lnTo>
                    <a:lnTo>
                      <a:pt x="4298" y="6501"/>
                    </a:lnTo>
                    <a:cubicBezTo>
                      <a:pt x="4215" y="6573"/>
                      <a:pt x="4203" y="6680"/>
                      <a:pt x="4263" y="6763"/>
                    </a:cubicBezTo>
                    <a:cubicBezTo>
                      <a:pt x="4370" y="6942"/>
                      <a:pt x="4453" y="7144"/>
                      <a:pt x="4501" y="7335"/>
                    </a:cubicBezTo>
                    <a:cubicBezTo>
                      <a:pt x="4513" y="7418"/>
                      <a:pt x="4608" y="7501"/>
                      <a:pt x="4715" y="7501"/>
                    </a:cubicBezTo>
                    <a:lnTo>
                      <a:pt x="5013" y="7501"/>
                    </a:lnTo>
                    <a:lnTo>
                      <a:pt x="5013" y="7990"/>
                    </a:lnTo>
                    <a:lnTo>
                      <a:pt x="4715" y="7990"/>
                    </a:lnTo>
                    <a:cubicBezTo>
                      <a:pt x="4608" y="7990"/>
                      <a:pt x="4525" y="8061"/>
                      <a:pt x="4501" y="8156"/>
                    </a:cubicBezTo>
                    <a:cubicBezTo>
                      <a:pt x="4453" y="8347"/>
                      <a:pt x="4382" y="8537"/>
                      <a:pt x="4263" y="8716"/>
                    </a:cubicBezTo>
                    <a:cubicBezTo>
                      <a:pt x="4203" y="8811"/>
                      <a:pt x="4215" y="8906"/>
                      <a:pt x="4298" y="8990"/>
                    </a:cubicBezTo>
                    <a:lnTo>
                      <a:pt x="4501" y="9192"/>
                    </a:lnTo>
                    <a:lnTo>
                      <a:pt x="4155" y="9537"/>
                    </a:lnTo>
                    <a:lnTo>
                      <a:pt x="3953" y="9323"/>
                    </a:lnTo>
                    <a:cubicBezTo>
                      <a:pt x="3912" y="9282"/>
                      <a:pt x="3860" y="9261"/>
                      <a:pt x="3805" y="9261"/>
                    </a:cubicBezTo>
                    <a:cubicBezTo>
                      <a:pt x="3764" y="9261"/>
                      <a:pt x="3720" y="9273"/>
                      <a:pt x="3679" y="9299"/>
                    </a:cubicBezTo>
                    <a:cubicBezTo>
                      <a:pt x="3501" y="9394"/>
                      <a:pt x="3310" y="9490"/>
                      <a:pt x="3120" y="9537"/>
                    </a:cubicBezTo>
                    <a:cubicBezTo>
                      <a:pt x="3024" y="9549"/>
                      <a:pt x="2953" y="9633"/>
                      <a:pt x="2953" y="9740"/>
                    </a:cubicBezTo>
                    <a:lnTo>
                      <a:pt x="2953" y="10037"/>
                    </a:lnTo>
                    <a:lnTo>
                      <a:pt x="2465" y="10037"/>
                    </a:lnTo>
                    <a:lnTo>
                      <a:pt x="2465" y="9740"/>
                    </a:lnTo>
                    <a:cubicBezTo>
                      <a:pt x="2465" y="9633"/>
                      <a:pt x="2393" y="9561"/>
                      <a:pt x="2298" y="9537"/>
                    </a:cubicBezTo>
                    <a:cubicBezTo>
                      <a:pt x="2108" y="9490"/>
                      <a:pt x="1917" y="9418"/>
                      <a:pt x="1738" y="9299"/>
                    </a:cubicBezTo>
                    <a:cubicBezTo>
                      <a:pt x="1697" y="9273"/>
                      <a:pt x="1654" y="9261"/>
                      <a:pt x="1612" y="9261"/>
                    </a:cubicBezTo>
                    <a:cubicBezTo>
                      <a:pt x="1557" y="9261"/>
                      <a:pt x="1505" y="9282"/>
                      <a:pt x="1465" y="9323"/>
                    </a:cubicBezTo>
                    <a:lnTo>
                      <a:pt x="1262" y="9537"/>
                    </a:lnTo>
                    <a:lnTo>
                      <a:pt x="917" y="9192"/>
                    </a:lnTo>
                    <a:lnTo>
                      <a:pt x="1119" y="8990"/>
                    </a:lnTo>
                    <a:cubicBezTo>
                      <a:pt x="1203" y="8906"/>
                      <a:pt x="1215" y="8799"/>
                      <a:pt x="1155" y="8716"/>
                    </a:cubicBezTo>
                    <a:cubicBezTo>
                      <a:pt x="1048" y="8537"/>
                      <a:pt x="965" y="8347"/>
                      <a:pt x="917" y="8156"/>
                    </a:cubicBezTo>
                    <a:cubicBezTo>
                      <a:pt x="905" y="8061"/>
                      <a:pt x="810" y="7990"/>
                      <a:pt x="703" y="7990"/>
                    </a:cubicBezTo>
                    <a:lnTo>
                      <a:pt x="405" y="7990"/>
                    </a:lnTo>
                    <a:lnTo>
                      <a:pt x="405" y="7501"/>
                    </a:lnTo>
                    <a:lnTo>
                      <a:pt x="703" y="7501"/>
                    </a:lnTo>
                    <a:cubicBezTo>
                      <a:pt x="810" y="7501"/>
                      <a:pt x="881" y="7418"/>
                      <a:pt x="917" y="7335"/>
                    </a:cubicBezTo>
                    <a:cubicBezTo>
                      <a:pt x="965" y="7144"/>
                      <a:pt x="1036" y="6942"/>
                      <a:pt x="1155" y="6763"/>
                    </a:cubicBezTo>
                    <a:cubicBezTo>
                      <a:pt x="1215" y="6680"/>
                      <a:pt x="1203" y="6573"/>
                      <a:pt x="1119" y="6501"/>
                    </a:cubicBezTo>
                    <a:lnTo>
                      <a:pt x="917" y="6287"/>
                    </a:lnTo>
                    <a:lnTo>
                      <a:pt x="1262" y="5954"/>
                    </a:lnTo>
                    <a:lnTo>
                      <a:pt x="1465" y="6156"/>
                    </a:lnTo>
                    <a:cubicBezTo>
                      <a:pt x="1508" y="6200"/>
                      <a:pt x="1565" y="6225"/>
                      <a:pt x="1624" y="6225"/>
                    </a:cubicBezTo>
                    <a:cubicBezTo>
                      <a:pt x="1662" y="6225"/>
                      <a:pt x="1701" y="6215"/>
                      <a:pt x="1738" y="6192"/>
                    </a:cubicBezTo>
                    <a:cubicBezTo>
                      <a:pt x="1917" y="6085"/>
                      <a:pt x="2108" y="5989"/>
                      <a:pt x="2298" y="5954"/>
                    </a:cubicBezTo>
                    <a:cubicBezTo>
                      <a:pt x="2393" y="5930"/>
                      <a:pt x="2465" y="5846"/>
                      <a:pt x="2465" y="5739"/>
                    </a:cubicBezTo>
                    <a:lnTo>
                      <a:pt x="2465" y="5442"/>
                    </a:lnTo>
                    <a:close/>
                    <a:moveTo>
                      <a:pt x="2084" y="0"/>
                    </a:moveTo>
                    <a:cubicBezTo>
                      <a:pt x="1977" y="0"/>
                      <a:pt x="1881" y="84"/>
                      <a:pt x="1881" y="203"/>
                    </a:cubicBezTo>
                    <a:lnTo>
                      <a:pt x="1881" y="1048"/>
                    </a:lnTo>
                    <a:cubicBezTo>
                      <a:pt x="1881" y="1167"/>
                      <a:pt x="1977" y="1263"/>
                      <a:pt x="2084" y="1263"/>
                    </a:cubicBezTo>
                    <a:lnTo>
                      <a:pt x="2227" y="1263"/>
                    </a:lnTo>
                    <a:lnTo>
                      <a:pt x="2227" y="5037"/>
                    </a:lnTo>
                    <a:cubicBezTo>
                      <a:pt x="2119" y="5061"/>
                      <a:pt x="2048" y="5144"/>
                      <a:pt x="2048" y="5251"/>
                    </a:cubicBezTo>
                    <a:lnTo>
                      <a:pt x="2048" y="5584"/>
                    </a:lnTo>
                    <a:cubicBezTo>
                      <a:pt x="1905" y="5632"/>
                      <a:pt x="1774" y="5680"/>
                      <a:pt x="1655" y="5751"/>
                    </a:cubicBezTo>
                    <a:lnTo>
                      <a:pt x="1417" y="5513"/>
                    </a:lnTo>
                    <a:cubicBezTo>
                      <a:pt x="1369" y="5465"/>
                      <a:pt x="1334" y="5454"/>
                      <a:pt x="1274" y="5454"/>
                    </a:cubicBezTo>
                    <a:cubicBezTo>
                      <a:pt x="1215" y="5454"/>
                      <a:pt x="1167" y="5465"/>
                      <a:pt x="1119" y="5513"/>
                    </a:cubicBezTo>
                    <a:lnTo>
                      <a:pt x="476" y="6156"/>
                    </a:lnTo>
                    <a:cubicBezTo>
                      <a:pt x="393" y="6239"/>
                      <a:pt x="393" y="6382"/>
                      <a:pt x="476" y="6454"/>
                    </a:cubicBezTo>
                    <a:lnTo>
                      <a:pt x="715" y="6692"/>
                    </a:lnTo>
                    <a:cubicBezTo>
                      <a:pt x="655" y="6811"/>
                      <a:pt x="595" y="6942"/>
                      <a:pt x="560" y="7073"/>
                    </a:cubicBezTo>
                    <a:lnTo>
                      <a:pt x="214" y="7073"/>
                    </a:lnTo>
                    <a:cubicBezTo>
                      <a:pt x="95" y="7073"/>
                      <a:pt x="0" y="7168"/>
                      <a:pt x="0" y="7287"/>
                    </a:cubicBezTo>
                    <a:lnTo>
                      <a:pt x="0" y="8192"/>
                    </a:lnTo>
                    <a:cubicBezTo>
                      <a:pt x="0" y="8311"/>
                      <a:pt x="95" y="8406"/>
                      <a:pt x="214" y="8406"/>
                    </a:cubicBezTo>
                    <a:lnTo>
                      <a:pt x="560" y="8406"/>
                    </a:lnTo>
                    <a:cubicBezTo>
                      <a:pt x="595" y="8537"/>
                      <a:pt x="643" y="8668"/>
                      <a:pt x="715" y="8787"/>
                    </a:cubicBezTo>
                    <a:lnTo>
                      <a:pt x="476" y="9025"/>
                    </a:lnTo>
                    <a:cubicBezTo>
                      <a:pt x="393" y="9121"/>
                      <a:pt x="393" y="9252"/>
                      <a:pt x="476" y="9323"/>
                    </a:cubicBezTo>
                    <a:lnTo>
                      <a:pt x="1119" y="9966"/>
                    </a:lnTo>
                    <a:cubicBezTo>
                      <a:pt x="1167" y="10008"/>
                      <a:pt x="1223" y="10028"/>
                      <a:pt x="1277" y="10028"/>
                    </a:cubicBezTo>
                    <a:cubicBezTo>
                      <a:pt x="1331" y="10028"/>
                      <a:pt x="1381" y="10008"/>
                      <a:pt x="1417" y="9966"/>
                    </a:cubicBezTo>
                    <a:lnTo>
                      <a:pt x="1655" y="9728"/>
                    </a:lnTo>
                    <a:cubicBezTo>
                      <a:pt x="1774" y="9787"/>
                      <a:pt x="1905" y="9847"/>
                      <a:pt x="2048" y="9895"/>
                    </a:cubicBezTo>
                    <a:lnTo>
                      <a:pt x="2048" y="10228"/>
                    </a:lnTo>
                    <a:cubicBezTo>
                      <a:pt x="2048" y="10347"/>
                      <a:pt x="2131" y="10442"/>
                      <a:pt x="2250" y="10442"/>
                    </a:cubicBezTo>
                    <a:lnTo>
                      <a:pt x="3155" y="10442"/>
                    </a:lnTo>
                    <a:cubicBezTo>
                      <a:pt x="3274" y="10442"/>
                      <a:pt x="3370" y="10347"/>
                      <a:pt x="3370" y="10228"/>
                    </a:cubicBezTo>
                    <a:lnTo>
                      <a:pt x="3370" y="9895"/>
                    </a:lnTo>
                    <a:cubicBezTo>
                      <a:pt x="3501" y="9847"/>
                      <a:pt x="3632" y="9799"/>
                      <a:pt x="3751" y="9728"/>
                    </a:cubicBezTo>
                    <a:lnTo>
                      <a:pt x="3989" y="9966"/>
                    </a:lnTo>
                    <a:cubicBezTo>
                      <a:pt x="4036" y="10008"/>
                      <a:pt x="4093" y="10028"/>
                      <a:pt x="4146" y="10028"/>
                    </a:cubicBezTo>
                    <a:cubicBezTo>
                      <a:pt x="4200" y="10028"/>
                      <a:pt x="4251" y="10008"/>
                      <a:pt x="4286" y="9966"/>
                    </a:cubicBezTo>
                    <a:lnTo>
                      <a:pt x="4929" y="9323"/>
                    </a:lnTo>
                    <a:cubicBezTo>
                      <a:pt x="5025" y="9240"/>
                      <a:pt x="5025" y="9097"/>
                      <a:pt x="4929" y="9025"/>
                    </a:cubicBezTo>
                    <a:lnTo>
                      <a:pt x="4691" y="8787"/>
                    </a:lnTo>
                    <a:cubicBezTo>
                      <a:pt x="4691" y="8775"/>
                      <a:pt x="4703" y="8775"/>
                      <a:pt x="4703" y="8763"/>
                    </a:cubicBezTo>
                    <a:lnTo>
                      <a:pt x="13180" y="8763"/>
                    </a:lnTo>
                    <a:cubicBezTo>
                      <a:pt x="13299" y="8763"/>
                      <a:pt x="13383" y="8668"/>
                      <a:pt x="13383" y="8549"/>
                    </a:cubicBezTo>
                    <a:lnTo>
                      <a:pt x="13383" y="7704"/>
                    </a:lnTo>
                    <a:cubicBezTo>
                      <a:pt x="13383" y="7585"/>
                      <a:pt x="13299" y="7489"/>
                      <a:pt x="13180" y="7489"/>
                    </a:cubicBezTo>
                    <a:lnTo>
                      <a:pt x="13037" y="7489"/>
                    </a:lnTo>
                    <a:lnTo>
                      <a:pt x="13037" y="1263"/>
                    </a:lnTo>
                    <a:lnTo>
                      <a:pt x="13192" y="1263"/>
                    </a:lnTo>
                    <a:cubicBezTo>
                      <a:pt x="13311" y="1263"/>
                      <a:pt x="13395" y="1167"/>
                      <a:pt x="13395" y="1048"/>
                    </a:cubicBezTo>
                    <a:lnTo>
                      <a:pt x="13395" y="203"/>
                    </a:lnTo>
                    <a:cubicBezTo>
                      <a:pt x="13395" y="84"/>
                      <a:pt x="13311" y="0"/>
                      <a:pt x="1319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84392" tIns="84392" rIns="84392" bIns="84392" anchor="ctr" anchorCtr="0">
                <a:noAutofit/>
              </a:bodyPr>
              <a:lstStyle/>
              <a:p>
                <a:pPr defTabSz="1868738"/>
                <a:endParaRPr sz="3692">
                  <a:solidFill>
                    <a:prstClr val="black"/>
                  </a:solidFill>
                </a:endParaRPr>
              </a:p>
            </p:txBody>
          </p:sp>
          <p:sp>
            <p:nvSpPr>
              <p:cNvPr id="170" name="Google Shape;11471;p89"/>
              <p:cNvSpPr/>
              <p:nvPr/>
            </p:nvSpPr>
            <p:spPr>
              <a:xfrm>
                <a:off x="2803568" y="3950909"/>
                <a:ext cx="40198" cy="85648"/>
              </a:xfrm>
              <a:custGeom>
                <a:avLst/>
                <a:gdLst/>
                <a:ahLst/>
                <a:cxnLst/>
                <a:rect l="l" t="t" r="r" b="b"/>
                <a:pathLst>
                  <a:path w="1263" h="2691" extrusionOk="0">
                    <a:moveTo>
                      <a:pt x="846" y="417"/>
                    </a:moveTo>
                    <a:lnTo>
                      <a:pt x="846" y="2262"/>
                    </a:lnTo>
                    <a:lnTo>
                      <a:pt x="417" y="2262"/>
                    </a:lnTo>
                    <a:lnTo>
                      <a:pt x="417" y="417"/>
                    </a:lnTo>
                    <a:close/>
                    <a:moveTo>
                      <a:pt x="203" y="0"/>
                    </a:moveTo>
                    <a:cubicBezTo>
                      <a:pt x="84" y="0"/>
                      <a:pt x="1" y="84"/>
                      <a:pt x="1" y="203"/>
                    </a:cubicBezTo>
                    <a:lnTo>
                      <a:pt x="1" y="2477"/>
                    </a:lnTo>
                    <a:cubicBezTo>
                      <a:pt x="1" y="2596"/>
                      <a:pt x="84" y="2691"/>
                      <a:pt x="203" y="2691"/>
                    </a:cubicBezTo>
                    <a:lnTo>
                      <a:pt x="1060" y="2691"/>
                    </a:lnTo>
                    <a:cubicBezTo>
                      <a:pt x="1167" y="2691"/>
                      <a:pt x="1263" y="2596"/>
                      <a:pt x="1263" y="2477"/>
                    </a:cubicBezTo>
                    <a:lnTo>
                      <a:pt x="1263" y="203"/>
                    </a:lnTo>
                    <a:cubicBezTo>
                      <a:pt x="1263" y="84"/>
                      <a:pt x="1179" y="0"/>
                      <a:pt x="106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84392" tIns="84392" rIns="84392" bIns="84392" anchor="ctr" anchorCtr="0">
                <a:noAutofit/>
              </a:bodyPr>
              <a:lstStyle/>
              <a:p>
                <a:pPr defTabSz="1868738"/>
                <a:endParaRPr sz="3692">
                  <a:solidFill>
                    <a:prstClr val="black"/>
                  </a:solidFill>
                </a:endParaRPr>
              </a:p>
            </p:txBody>
          </p:sp>
          <p:sp>
            <p:nvSpPr>
              <p:cNvPr id="171" name="Google Shape;11472;p89"/>
              <p:cNvSpPr/>
              <p:nvPr/>
            </p:nvSpPr>
            <p:spPr>
              <a:xfrm>
                <a:off x="2851691" y="3917935"/>
                <a:ext cx="40580" cy="118621"/>
              </a:xfrm>
              <a:custGeom>
                <a:avLst/>
                <a:gdLst/>
                <a:ahLst/>
                <a:cxnLst/>
                <a:rect l="l" t="t" r="r" b="b"/>
                <a:pathLst>
                  <a:path w="1275" h="3727" extrusionOk="0">
                    <a:moveTo>
                      <a:pt x="858" y="417"/>
                    </a:moveTo>
                    <a:lnTo>
                      <a:pt x="858" y="3298"/>
                    </a:lnTo>
                    <a:lnTo>
                      <a:pt x="417" y="3298"/>
                    </a:lnTo>
                    <a:lnTo>
                      <a:pt x="417" y="417"/>
                    </a:lnTo>
                    <a:close/>
                    <a:moveTo>
                      <a:pt x="215" y="0"/>
                    </a:moveTo>
                    <a:cubicBezTo>
                      <a:pt x="96" y="0"/>
                      <a:pt x="1" y="96"/>
                      <a:pt x="1" y="215"/>
                    </a:cubicBezTo>
                    <a:lnTo>
                      <a:pt x="1" y="3513"/>
                    </a:lnTo>
                    <a:cubicBezTo>
                      <a:pt x="1" y="3632"/>
                      <a:pt x="96" y="3727"/>
                      <a:pt x="215" y="3727"/>
                    </a:cubicBezTo>
                    <a:lnTo>
                      <a:pt x="1060" y="3727"/>
                    </a:lnTo>
                    <a:cubicBezTo>
                      <a:pt x="1179" y="3727"/>
                      <a:pt x="1275" y="3632"/>
                      <a:pt x="1275" y="3513"/>
                    </a:cubicBezTo>
                    <a:lnTo>
                      <a:pt x="1275" y="215"/>
                    </a:lnTo>
                    <a:cubicBezTo>
                      <a:pt x="1275" y="96"/>
                      <a:pt x="1179" y="0"/>
                      <a:pt x="106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84392" tIns="84392" rIns="84392" bIns="84392" anchor="ctr" anchorCtr="0">
                <a:noAutofit/>
              </a:bodyPr>
              <a:lstStyle/>
              <a:p>
                <a:pPr defTabSz="1868738"/>
                <a:endParaRPr sz="3692">
                  <a:solidFill>
                    <a:prstClr val="black"/>
                  </a:solidFill>
                </a:endParaRPr>
              </a:p>
            </p:txBody>
          </p:sp>
          <p:sp>
            <p:nvSpPr>
              <p:cNvPr id="172" name="Google Shape;11473;p89"/>
              <p:cNvSpPr/>
              <p:nvPr/>
            </p:nvSpPr>
            <p:spPr>
              <a:xfrm>
                <a:off x="2900197" y="3934995"/>
                <a:ext cx="40198" cy="101562"/>
              </a:xfrm>
              <a:custGeom>
                <a:avLst/>
                <a:gdLst/>
                <a:ahLst/>
                <a:cxnLst/>
                <a:rect l="l" t="t" r="r" b="b"/>
                <a:pathLst>
                  <a:path w="1263" h="3191" extrusionOk="0">
                    <a:moveTo>
                      <a:pt x="846" y="417"/>
                    </a:moveTo>
                    <a:lnTo>
                      <a:pt x="846" y="2762"/>
                    </a:lnTo>
                    <a:lnTo>
                      <a:pt x="417" y="2762"/>
                    </a:lnTo>
                    <a:lnTo>
                      <a:pt x="417" y="417"/>
                    </a:lnTo>
                    <a:close/>
                    <a:moveTo>
                      <a:pt x="203" y="0"/>
                    </a:moveTo>
                    <a:cubicBezTo>
                      <a:pt x="84" y="0"/>
                      <a:pt x="1" y="95"/>
                      <a:pt x="1" y="214"/>
                    </a:cubicBezTo>
                    <a:lnTo>
                      <a:pt x="1" y="2977"/>
                    </a:lnTo>
                    <a:cubicBezTo>
                      <a:pt x="1" y="3096"/>
                      <a:pt x="84" y="3191"/>
                      <a:pt x="203" y="3191"/>
                    </a:cubicBezTo>
                    <a:lnTo>
                      <a:pt x="1048" y="3191"/>
                    </a:lnTo>
                    <a:cubicBezTo>
                      <a:pt x="1168" y="3191"/>
                      <a:pt x="1263" y="3096"/>
                      <a:pt x="1263" y="2977"/>
                    </a:cubicBezTo>
                    <a:lnTo>
                      <a:pt x="1263" y="214"/>
                    </a:lnTo>
                    <a:cubicBezTo>
                      <a:pt x="1263" y="95"/>
                      <a:pt x="1179" y="0"/>
                      <a:pt x="104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84392" tIns="84392" rIns="84392" bIns="84392" anchor="ctr" anchorCtr="0">
                <a:noAutofit/>
              </a:bodyPr>
              <a:lstStyle/>
              <a:p>
                <a:pPr defTabSz="1868738"/>
                <a:endParaRPr sz="3692">
                  <a:solidFill>
                    <a:prstClr val="black"/>
                  </a:solidFill>
                </a:endParaRPr>
              </a:p>
            </p:txBody>
          </p:sp>
          <p:sp>
            <p:nvSpPr>
              <p:cNvPr id="173" name="Google Shape;11474;p89"/>
              <p:cNvSpPr/>
              <p:nvPr/>
            </p:nvSpPr>
            <p:spPr>
              <a:xfrm>
                <a:off x="2948320" y="3879265"/>
                <a:ext cx="40580" cy="156941"/>
              </a:xfrm>
              <a:custGeom>
                <a:avLst/>
                <a:gdLst/>
                <a:ahLst/>
                <a:cxnLst/>
                <a:rect l="l" t="t" r="r" b="b"/>
                <a:pathLst>
                  <a:path w="1275" h="4931" extrusionOk="0">
                    <a:moveTo>
                      <a:pt x="858" y="430"/>
                    </a:moveTo>
                    <a:lnTo>
                      <a:pt x="858" y="4525"/>
                    </a:lnTo>
                    <a:lnTo>
                      <a:pt x="418" y="4525"/>
                    </a:lnTo>
                    <a:lnTo>
                      <a:pt x="418" y="430"/>
                    </a:lnTo>
                    <a:close/>
                    <a:moveTo>
                      <a:pt x="215" y="1"/>
                    </a:moveTo>
                    <a:cubicBezTo>
                      <a:pt x="96" y="1"/>
                      <a:pt x="1" y="108"/>
                      <a:pt x="1" y="203"/>
                    </a:cubicBezTo>
                    <a:lnTo>
                      <a:pt x="1" y="4716"/>
                    </a:lnTo>
                    <a:cubicBezTo>
                      <a:pt x="1" y="4835"/>
                      <a:pt x="96" y="4930"/>
                      <a:pt x="215" y="4930"/>
                    </a:cubicBezTo>
                    <a:lnTo>
                      <a:pt x="1060" y="4930"/>
                    </a:lnTo>
                    <a:cubicBezTo>
                      <a:pt x="1180" y="4930"/>
                      <a:pt x="1275" y="4835"/>
                      <a:pt x="1275" y="4716"/>
                    </a:cubicBezTo>
                    <a:lnTo>
                      <a:pt x="1275" y="203"/>
                    </a:lnTo>
                    <a:cubicBezTo>
                      <a:pt x="1275" y="84"/>
                      <a:pt x="1180" y="1"/>
                      <a:pt x="106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84392" tIns="84392" rIns="84392" bIns="84392" anchor="ctr" anchorCtr="0">
                <a:noAutofit/>
              </a:bodyPr>
              <a:lstStyle/>
              <a:p>
                <a:pPr defTabSz="1868738"/>
                <a:endParaRPr sz="3692">
                  <a:solidFill>
                    <a:prstClr val="black"/>
                  </a:solidFill>
                </a:endParaRPr>
              </a:p>
            </p:txBody>
          </p:sp>
          <p:sp>
            <p:nvSpPr>
              <p:cNvPr id="174" name="Google Shape;11475;p89"/>
              <p:cNvSpPr/>
              <p:nvPr/>
            </p:nvSpPr>
            <p:spPr>
              <a:xfrm>
                <a:off x="2716807" y="3896325"/>
                <a:ext cx="49269" cy="13304"/>
              </a:xfrm>
              <a:custGeom>
                <a:avLst/>
                <a:gdLst/>
                <a:ahLst/>
                <a:cxnLst/>
                <a:rect l="l" t="t" r="r" b="b"/>
                <a:pathLst>
                  <a:path w="1548" h="418" extrusionOk="0">
                    <a:moveTo>
                      <a:pt x="214" y="1"/>
                    </a:moveTo>
                    <a:cubicBezTo>
                      <a:pt x="95" y="1"/>
                      <a:pt x="0" y="84"/>
                      <a:pt x="0" y="203"/>
                    </a:cubicBezTo>
                    <a:cubicBezTo>
                      <a:pt x="0" y="322"/>
                      <a:pt x="107" y="417"/>
                      <a:pt x="214" y="417"/>
                    </a:cubicBezTo>
                    <a:lnTo>
                      <a:pt x="1345" y="417"/>
                    </a:lnTo>
                    <a:cubicBezTo>
                      <a:pt x="1453" y="417"/>
                      <a:pt x="1548" y="322"/>
                      <a:pt x="1548" y="203"/>
                    </a:cubicBezTo>
                    <a:cubicBezTo>
                      <a:pt x="1548" y="84"/>
                      <a:pt x="1453" y="1"/>
                      <a:pt x="134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84392" tIns="84392" rIns="84392" bIns="84392" anchor="ctr" anchorCtr="0">
                <a:noAutofit/>
              </a:bodyPr>
              <a:lstStyle/>
              <a:p>
                <a:pPr defTabSz="1868738"/>
                <a:endParaRPr sz="3692">
                  <a:solidFill>
                    <a:prstClr val="black"/>
                  </a:solidFill>
                </a:endParaRPr>
              </a:p>
            </p:txBody>
          </p:sp>
          <p:sp>
            <p:nvSpPr>
              <p:cNvPr id="175" name="Google Shape;11476;p89"/>
              <p:cNvSpPr/>
              <p:nvPr/>
            </p:nvSpPr>
            <p:spPr>
              <a:xfrm>
                <a:off x="2717157" y="3917553"/>
                <a:ext cx="69002" cy="13304"/>
              </a:xfrm>
              <a:custGeom>
                <a:avLst/>
                <a:gdLst/>
                <a:ahLst/>
                <a:cxnLst/>
                <a:rect l="l" t="t" r="r" b="b"/>
                <a:pathLst>
                  <a:path w="2168" h="418" extrusionOk="0">
                    <a:moveTo>
                      <a:pt x="215" y="0"/>
                    </a:moveTo>
                    <a:cubicBezTo>
                      <a:pt x="96" y="0"/>
                      <a:pt x="1" y="96"/>
                      <a:pt x="1" y="215"/>
                    </a:cubicBezTo>
                    <a:cubicBezTo>
                      <a:pt x="1" y="334"/>
                      <a:pt x="96" y="417"/>
                      <a:pt x="215" y="417"/>
                    </a:cubicBezTo>
                    <a:lnTo>
                      <a:pt x="1954" y="417"/>
                    </a:lnTo>
                    <a:cubicBezTo>
                      <a:pt x="2073" y="417"/>
                      <a:pt x="2168" y="334"/>
                      <a:pt x="2168" y="215"/>
                    </a:cubicBezTo>
                    <a:cubicBezTo>
                      <a:pt x="2168" y="96"/>
                      <a:pt x="2061" y="0"/>
                      <a:pt x="195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84392" tIns="84392" rIns="84392" bIns="84392" anchor="ctr" anchorCtr="0">
                <a:noAutofit/>
              </a:bodyPr>
              <a:lstStyle/>
              <a:p>
                <a:pPr defTabSz="1868738"/>
                <a:endParaRPr sz="3692">
                  <a:solidFill>
                    <a:prstClr val="black"/>
                  </a:solidFill>
                </a:endParaRPr>
              </a:p>
            </p:txBody>
          </p:sp>
          <p:sp>
            <p:nvSpPr>
              <p:cNvPr id="176" name="Google Shape;11477;p89"/>
              <p:cNvSpPr/>
              <p:nvPr/>
            </p:nvSpPr>
            <p:spPr>
              <a:xfrm>
                <a:off x="2717157" y="3938782"/>
                <a:ext cx="69002" cy="13272"/>
              </a:xfrm>
              <a:custGeom>
                <a:avLst/>
                <a:gdLst/>
                <a:ahLst/>
                <a:cxnLst/>
                <a:rect l="l" t="t" r="r" b="b"/>
                <a:pathLst>
                  <a:path w="2168" h="417" extrusionOk="0">
                    <a:moveTo>
                      <a:pt x="215" y="0"/>
                    </a:moveTo>
                    <a:cubicBezTo>
                      <a:pt x="96" y="0"/>
                      <a:pt x="1" y="95"/>
                      <a:pt x="1" y="214"/>
                    </a:cubicBezTo>
                    <a:cubicBezTo>
                      <a:pt x="1" y="334"/>
                      <a:pt x="96" y="417"/>
                      <a:pt x="215" y="417"/>
                    </a:cubicBezTo>
                    <a:lnTo>
                      <a:pt x="1954" y="417"/>
                    </a:lnTo>
                    <a:cubicBezTo>
                      <a:pt x="2073" y="417"/>
                      <a:pt x="2168" y="334"/>
                      <a:pt x="2168" y="214"/>
                    </a:cubicBezTo>
                    <a:cubicBezTo>
                      <a:pt x="2168" y="95"/>
                      <a:pt x="2061" y="0"/>
                      <a:pt x="195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84392" tIns="84392" rIns="84392" bIns="84392" anchor="ctr" anchorCtr="0">
                <a:noAutofit/>
              </a:bodyPr>
              <a:lstStyle/>
              <a:p>
                <a:pPr defTabSz="1868738"/>
                <a:endParaRPr sz="3692">
                  <a:solidFill>
                    <a:prstClr val="black"/>
                  </a:solidFill>
                </a:endParaRPr>
              </a:p>
            </p:txBody>
          </p:sp>
          <p:sp>
            <p:nvSpPr>
              <p:cNvPr id="177" name="Google Shape;11478;p89"/>
              <p:cNvSpPr/>
              <p:nvPr/>
            </p:nvSpPr>
            <p:spPr>
              <a:xfrm>
                <a:off x="2717157" y="3960361"/>
                <a:ext cx="69002" cy="13304"/>
              </a:xfrm>
              <a:custGeom>
                <a:avLst/>
                <a:gdLst/>
                <a:ahLst/>
                <a:cxnLst/>
                <a:rect l="l" t="t" r="r" b="b"/>
                <a:pathLst>
                  <a:path w="2168" h="418" extrusionOk="0">
                    <a:moveTo>
                      <a:pt x="215" y="1"/>
                    </a:moveTo>
                    <a:cubicBezTo>
                      <a:pt x="96" y="1"/>
                      <a:pt x="1" y="84"/>
                      <a:pt x="1" y="203"/>
                    </a:cubicBezTo>
                    <a:cubicBezTo>
                      <a:pt x="1" y="322"/>
                      <a:pt x="96" y="418"/>
                      <a:pt x="215" y="418"/>
                    </a:cubicBezTo>
                    <a:lnTo>
                      <a:pt x="1954" y="418"/>
                    </a:lnTo>
                    <a:cubicBezTo>
                      <a:pt x="2073" y="418"/>
                      <a:pt x="2168" y="322"/>
                      <a:pt x="2168" y="203"/>
                    </a:cubicBezTo>
                    <a:cubicBezTo>
                      <a:pt x="2168" y="84"/>
                      <a:pt x="2061" y="1"/>
                      <a:pt x="195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84392" tIns="84392" rIns="84392" bIns="84392" anchor="ctr" anchorCtr="0">
                <a:noAutofit/>
              </a:bodyPr>
              <a:lstStyle/>
              <a:p>
                <a:pPr defTabSz="1868738"/>
                <a:endParaRPr sz="3692">
                  <a:solidFill>
                    <a:prstClr val="black"/>
                  </a:solidFill>
                </a:endParaRPr>
              </a:p>
            </p:txBody>
          </p:sp>
          <p:sp>
            <p:nvSpPr>
              <p:cNvPr id="178" name="Google Shape;11479;p89"/>
              <p:cNvSpPr/>
              <p:nvPr/>
            </p:nvSpPr>
            <p:spPr>
              <a:xfrm>
                <a:off x="2655793" y="4020993"/>
                <a:ext cx="84152" cy="82656"/>
              </a:xfrm>
              <a:custGeom>
                <a:avLst/>
                <a:gdLst/>
                <a:ahLst/>
                <a:cxnLst/>
                <a:rect l="l" t="t" r="r" b="b"/>
                <a:pathLst>
                  <a:path w="2644" h="2597" extrusionOk="0">
                    <a:moveTo>
                      <a:pt x="1322" y="1"/>
                    </a:moveTo>
                    <a:cubicBezTo>
                      <a:pt x="595" y="1"/>
                      <a:pt x="0" y="596"/>
                      <a:pt x="0" y="1322"/>
                    </a:cubicBezTo>
                    <a:cubicBezTo>
                      <a:pt x="0" y="1620"/>
                      <a:pt x="84" y="1882"/>
                      <a:pt x="262" y="2120"/>
                    </a:cubicBezTo>
                    <a:cubicBezTo>
                      <a:pt x="312" y="2177"/>
                      <a:pt x="379" y="2204"/>
                      <a:pt x="442" y="2204"/>
                    </a:cubicBezTo>
                    <a:cubicBezTo>
                      <a:pt x="485" y="2204"/>
                      <a:pt x="526" y="2192"/>
                      <a:pt x="560" y="2168"/>
                    </a:cubicBezTo>
                    <a:cubicBezTo>
                      <a:pt x="655" y="2096"/>
                      <a:pt x="667" y="1965"/>
                      <a:pt x="607" y="1870"/>
                    </a:cubicBezTo>
                    <a:cubicBezTo>
                      <a:pt x="488" y="1703"/>
                      <a:pt x="429" y="1525"/>
                      <a:pt x="429" y="1322"/>
                    </a:cubicBezTo>
                    <a:cubicBezTo>
                      <a:pt x="429" y="822"/>
                      <a:pt x="834" y="406"/>
                      <a:pt x="1334" y="406"/>
                    </a:cubicBezTo>
                    <a:cubicBezTo>
                      <a:pt x="1846" y="406"/>
                      <a:pt x="2239" y="810"/>
                      <a:pt x="2239" y="1322"/>
                    </a:cubicBezTo>
                    <a:cubicBezTo>
                      <a:pt x="2239" y="1620"/>
                      <a:pt x="2096" y="1894"/>
                      <a:pt x="1846" y="2061"/>
                    </a:cubicBezTo>
                    <a:cubicBezTo>
                      <a:pt x="1822" y="2061"/>
                      <a:pt x="1822" y="2073"/>
                      <a:pt x="1810" y="2073"/>
                    </a:cubicBezTo>
                    <a:lnTo>
                      <a:pt x="1798" y="2073"/>
                    </a:lnTo>
                    <a:cubicBezTo>
                      <a:pt x="1786" y="2073"/>
                      <a:pt x="1786" y="2096"/>
                      <a:pt x="1762" y="2096"/>
                    </a:cubicBezTo>
                    <a:lnTo>
                      <a:pt x="1750" y="2096"/>
                    </a:lnTo>
                    <a:cubicBezTo>
                      <a:pt x="1738" y="2096"/>
                      <a:pt x="1738" y="2108"/>
                      <a:pt x="1727" y="2108"/>
                    </a:cubicBezTo>
                    <a:cubicBezTo>
                      <a:pt x="1703" y="2108"/>
                      <a:pt x="1691" y="2120"/>
                      <a:pt x="1691" y="2120"/>
                    </a:cubicBezTo>
                    <a:lnTo>
                      <a:pt x="1679" y="2120"/>
                    </a:lnTo>
                    <a:cubicBezTo>
                      <a:pt x="1667" y="2120"/>
                      <a:pt x="1667" y="2120"/>
                      <a:pt x="1643" y="2144"/>
                    </a:cubicBezTo>
                    <a:lnTo>
                      <a:pt x="1631" y="2144"/>
                    </a:lnTo>
                    <a:cubicBezTo>
                      <a:pt x="1619" y="2144"/>
                      <a:pt x="1608" y="2156"/>
                      <a:pt x="1608" y="2156"/>
                    </a:cubicBezTo>
                    <a:cubicBezTo>
                      <a:pt x="1584" y="2156"/>
                      <a:pt x="1572" y="2156"/>
                      <a:pt x="1560" y="2168"/>
                    </a:cubicBezTo>
                    <a:lnTo>
                      <a:pt x="1072" y="2168"/>
                    </a:lnTo>
                    <a:cubicBezTo>
                      <a:pt x="1048" y="2168"/>
                      <a:pt x="1036" y="2168"/>
                      <a:pt x="1024" y="2156"/>
                    </a:cubicBezTo>
                    <a:cubicBezTo>
                      <a:pt x="1012" y="2156"/>
                      <a:pt x="988" y="2144"/>
                      <a:pt x="988" y="2144"/>
                    </a:cubicBezTo>
                    <a:lnTo>
                      <a:pt x="976" y="2144"/>
                    </a:lnTo>
                    <a:cubicBezTo>
                      <a:pt x="951" y="2133"/>
                      <a:pt x="925" y="2127"/>
                      <a:pt x="899" y="2127"/>
                    </a:cubicBezTo>
                    <a:cubicBezTo>
                      <a:pt x="817" y="2127"/>
                      <a:pt x="742" y="2181"/>
                      <a:pt x="715" y="2263"/>
                    </a:cubicBezTo>
                    <a:cubicBezTo>
                      <a:pt x="667" y="2358"/>
                      <a:pt x="726" y="2501"/>
                      <a:pt x="834" y="2525"/>
                    </a:cubicBezTo>
                    <a:lnTo>
                      <a:pt x="846" y="2525"/>
                    </a:lnTo>
                    <a:cubicBezTo>
                      <a:pt x="857" y="2525"/>
                      <a:pt x="869" y="2537"/>
                      <a:pt x="905" y="2537"/>
                    </a:cubicBezTo>
                    <a:cubicBezTo>
                      <a:pt x="917" y="2537"/>
                      <a:pt x="929" y="2561"/>
                      <a:pt x="965" y="2561"/>
                    </a:cubicBezTo>
                    <a:lnTo>
                      <a:pt x="976" y="2561"/>
                    </a:lnTo>
                    <a:cubicBezTo>
                      <a:pt x="988" y="2561"/>
                      <a:pt x="1012" y="2561"/>
                      <a:pt x="1024" y="2573"/>
                    </a:cubicBezTo>
                    <a:lnTo>
                      <a:pt x="1036" y="2573"/>
                    </a:lnTo>
                    <a:cubicBezTo>
                      <a:pt x="1048" y="2573"/>
                      <a:pt x="1072" y="2573"/>
                      <a:pt x="1096" y="2584"/>
                    </a:cubicBezTo>
                    <a:cubicBezTo>
                      <a:pt x="1107" y="2584"/>
                      <a:pt x="1143" y="2584"/>
                      <a:pt x="1155" y="2596"/>
                    </a:cubicBezTo>
                    <a:lnTo>
                      <a:pt x="1429" y="2596"/>
                    </a:lnTo>
                    <a:cubicBezTo>
                      <a:pt x="1441" y="2596"/>
                      <a:pt x="1465" y="2596"/>
                      <a:pt x="1488" y="2584"/>
                    </a:cubicBezTo>
                    <a:cubicBezTo>
                      <a:pt x="1500" y="2584"/>
                      <a:pt x="1524" y="2584"/>
                      <a:pt x="1548" y="2573"/>
                    </a:cubicBezTo>
                    <a:lnTo>
                      <a:pt x="1560" y="2573"/>
                    </a:lnTo>
                    <a:cubicBezTo>
                      <a:pt x="1572" y="2573"/>
                      <a:pt x="1584" y="2573"/>
                      <a:pt x="1608" y="2561"/>
                    </a:cubicBezTo>
                    <a:lnTo>
                      <a:pt x="1619" y="2561"/>
                    </a:lnTo>
                    <a:cubicBezTo>
                      <a:pt x="1631" y="2561"/>
                      <a:pt x="1643" y="2537"/>
                      <a:pt x="1679" y="2537"/>
                    </a:cubicBezTo>
                    <a:cubicBezTo>
                      <a:pt x="1691" y="2537"/>
                      <a:pt x="1703" y="2525"/>
                      <a:pt x="1738" y="2525"/>
                    </a:cubicBezTo>
                    <a:lnTo>
                      <a:pt x="1750" y="2525"/>
                    </a:lnTo>
                    <a:cubicBezTo>
                      <a:pt x="1762" y="2525"/>
                      <a:pt x="1786" y="2513"/>
                      <a:pt x="1798" y="2513"/>
                    </a:cubicBezTo>
                    <a:lnTo>
                      <a:pt x="1810" y="2513"/>
                    </a:lnTo>
                    <a:cubicBezTo>
                      <a:pt x="1822" y="2513"/>
                      <a:pt x="1846" y="2489"/>
                      <a:pt x="1858" y="2477"/>
                    </a:cubicBezTo>
                    <a:cubicBezTo>
                      <a:pt x="1869" y="2465"/>
                      <a:pt x="1881" y="2465"/>
                      <a:pt x="1905" y="2454"/>
                    </a:cubicBezTo>
                    <a:lnTo>
                      <a:pt x="1917" y="2430"/>
                    </a:lnTo>
                    <a:cubicBezTo>
                      <a:pt x="1929" y="2430"/>
                      <a:pt x="1941" y="2418"/>
                      <a:pt x="1941" y="2418"/>
                    </a:cubicBezTo>
                    <a:lnTo>
                      <a:pt x="1965" y="2406"/>
                    </a:lnTo>
                    <a:cubicBezTo>
                      <a:pt x="1977" y="2394"/>
                      <a:pt x="1989" y="2394"/>
                      <a:pt x="2000" y="2370"/>
                    </a:cubicBezTo>
                    <a:cubicBezTo>
                      <a:pt x="2381" y="2120"/>
                      <a:pt x="2584" y="1715"/>
                      <a:pt x="2584" y="1275"/>
                    </a:cubicBezTo>
                    <a:cubicBezTo>
                      <a:pt x="2643" y="596"/>
                      <a:pt x="2048" y="1"/>
                      <a:pt x="132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84392" tIns="84392" rIns="84392" bIns="84392" anchor="ctr" anchorCtr="0">
                <a:noAutofit/>
              </a:bodyPr>
              <a:lstStyle/>
              <a:p>
                <a:pPr defTabSz="1868738"/>
                <a:endParaRPr sz="3692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8" name="Группа 7"/>
          <p:cNvGrpSpPr/>
          <p:nvPr/>
        </p:nvGrpSpPr>
        <p:grpSpPr>
          <a:xfrm>
            <a:off x="1092559" y="2385947"/>
            <a:ext cx="8214929" cy="1821171"/>
            <a:chOff x="1631039" y="2385947"/>
            <a:chExt cx="8214929" cy="1518931"/>
          </a:xfrm>
        </p:grpSpPr>
        <p:sp>
          <p:nvSpPr>
            <p:cNvPr id="129" name="Скругленный прямоугольник 128"/>
            <p:cNvSpPr/>
            <p:nvPr/>
          </p:nvSpPr>
          <p:spPr>
            <a:xfrm>
              <a:off x="1631039" y="2385947"/>
              <a:ext cx="8193413" cy="1518931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xmlns="" id="{57BAEF7B-05A5-4CA9-AFA3-470DB2AC3D1D}"/>
                </a:ext>
              </a:extLst>
            </p:cNvPr>
            <p:cNvSpPr txBox="1"/>
            <p:nvPr/>
          </p:nvSpPr>
          <p:spPr>
            <a:xfrm>
              <a:off x="1631039" y="2395188"/>
              <a:ext cx="8214929" cy="14246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500" b="1" dirty="0">
                  <a:latin typeface="Segoe UI Light" panose="020B0502040204020203" pitchFamily="34" charset="0"/>
                  <a:cs typeface="Segoe UI Light" panose="020B0502040204020203" pitchFamily="34" charset="0"/>
                </a:rPr>
                <a:t>При </a:t>
              </a:r>
              <a:r>
                <a:rPr lang="ru-RU" sz="1500" b="1" dirty="0" smtClean="0">
                  <a:latin typeface="Segoe UI Light" panose="020B0502040204020203" pitchFamily="34" charset="0"/>
                  <a:cs typeface="Segoe UI Light" panose="020B0502040204020203" pitchFamily="34" charset="0"/>
                </a:rPr>
                <a:t>размещении информации </a:t>
              </a:r>
              <a:r>
                <a:rPr lang="ru-RU" sz="1500" dirty="0">
                  <a:latin typeface="Segoe UI Light" panose="020B0502040204020203" pitchFamily="34" charset="0"/>
                  <a:cs typeface="Segoe UI Light" panose="020B0502040204020203" pitchFamily="34" charset="0"/>
                </a:rPr>
                <a:t>на </a:t>
              </a:r>
              <a:r>
                <a:rPr lang="ru-RU" sz="1500" dirty="0" smtClean="0">
                  <a:latin typeface="Segoe UI Light" panose="020B0502040204020203" pitchFamily="34" charset="0"/>
                  <a:cs typeface="Segoe UI Light" panose="020B0502040204020203" pitchFamily="34" charset="0"/>
                </a:rPr>
                <a:t>сайте </a:t>
              </a:r>
              <a:r>
                <a:rPr lang="ru-RU" sz="1500" dirty="0">
                  <a:latin typeface="Segoe UI Light" panose="020B0502040204020203" pitchFamily="34" charset="0"/>
                  <a:cs typeface="Segoe UI Light" panose="020B0502040204020203" pitchFamily="34" charset="0"/>
                </a:rPr>
                <a:t>bus.gov.ru </a:t>
              </a:r>
              <a:r>
                <a:rPr lang="ru-RU" sz="1500" dirty="0" smtClean="0">
                  <a:latin typeface="Segoe UI Light" panose="020B0502040204020203" pitchFamily="34" charset="0"/>
                  <a:cs typeface="Segoe UI Light" panose="020B0502040204020203" pitchFamily="34" charset="0"/>
                </a:rPr>
                <a:t>уполномоченными сотрудниками учреждения, рекомендуется </a:t>
              </a:r>
              <a:r>
                <a:rPr lang="ru-RU" sz="1500" b="1" dirty="0" smtClean="0">
                  <a:latin typeface="Segoe UI Light" panose="020B0502040204020203" pitchFamily="34" charset="0"/>
                  <a:cs typeface="Segoe UI Light" panose="020B0502040204020203" pitchFamily="34" charset="0"/>
                </a:rPr>
                <a:t>привлекать специалистов финансово-экономической  или бухгалтерской служб</a:t>
              </a:r>
              <a:r>
                <a:rPr lang="ru-RU" sz="1500" dirty="0" smtClean="0">
                  <a:latin typeface="Segoe UI Light" panose="020B0502040204020203" pitchFamily="34" charset="0"/>
                  <a:cs typeface="Segoe UI Light" panose="020B0502040204020203" pitchFamily="34" charset="0"/>
                </a:rPr>
                <a:t>, так как большая часть размещаемой информации состоит из финансовых показателей, тогда как непрофильные специалисты (сотрудники отделов информационных систем, службы безопасности, заведующие детских садов, заведующие складом и др.) не всегда могут в полной мере правильно разместить структурированную информацию по экономическим (бухгалтерским) показателям, и оценить риск возникающих ошибок.</a:t>
              </a:r>
              <a:endParaRPr lang="ru-RU" sz="1500" dirty="0"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28011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4"/>
          </p:nvPr>
        </p:nvSpPr>
        <p:spPr>
          <a:xfrm>
            <a:off x="1243154" y="1109709"/>
            <a:ext cx="10226796" cy="6122702"/>
          </a:xfrm>
        </p:spPr>
        <p:txBody>
          <a:bodyPr/>
          <a:lstStyle/>
          <a:p>
            <a:pPr marL="0" indent="0" algn="ctr">
              <a:buNone/>
            </a:pPr>
            <a:endParaRPr lang="ru-RU" sz="32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32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Электронная почта УФК по Хабаровскому краю для писем</a:t>
            </a:r>
            <a:endParaRPr lang="ru-RU" sz="3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fr-FR" sz="4800" dirty="0" smtClean="0">
                <a:solidFill>
                  <a:srgbClr val="00B050"/>
                </a:solidFill>
                <a:hlinkClick r:id="rId2"/>
              </a:rPr>
              <a:t>ufk22@roskazna.ru</a:t>
            </a:r>
            <a:endParaRPr lang="ru-RU" sz="4800" dirty="0" smtClean="0">
              <a:solidFill>
                <a:srgbClr val="00B050"/>
              </a:solidFill>
            </a:endParaRPr>
          </a:p>
          <a:p>
            <a:pPr marL="0" indent="0" algn="ctr">
              <a:buNone/>
            </a:pPr>
            <a:endParaRPr lang="ru-RU" sz="4800" dirty="0" smtClean="0">
              <a:solidFill>
                <a:srgbClr val="00B050"/>
              </a:solidFill>
            </a:endParaRPr>
          </a:p>
          <a:p>
            <a:pPr marL="0" indent="0" algn="ctr">
              <a:buNone/>
            </a:pPr>
            <a:r>
              <a:rPr lang="ru-RU" sz="32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Отдел бюджетного учета и отчетности по операциям бюджетов УФК по Хабаровскому краю</a:t>
            </a:r>
          </a:p>
          <a:p>
            <a:pPr marL="0" indent="0" algn="ctr">
              <a:buNone/>
            </a:pPr>
            <a:r>
              <a:rPr lang="ru-RU" sz="32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(4212) 35-85-61</a:t>
            </a:r>
            <a:endParaRPr lang="ru-RU" sz="3200" dirty="0" smtClean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sz="3200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sz="3200" dirty="0" smtClean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sz="48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23</a:t>
            </a:fld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7186"/>
            <a:ext cx="1402441" cy="548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77820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52025</TotalTime>
  <Words>3262</Words>
  <Application>Microsoft Office PowerPoint</Application>
  <PresentationFormat>Произвольный</PresentationFormat>
  <Paragraphs>365</Paragraphs>
  <Slides>23</Slides>
  <Notes>22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Заключение и рекомендации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Соколова Анастасия Владимировна</dc:creator>
  <cp:lastModifiedBy>Петрушина Ольга Александровна</cp:lastModifiedBy>
  <cp:revision>1749</cp:revision>
  <cp:lastPrinted>2023-06-27T07:57:44Z</cp:lastPrinted>
  <dcterms:created xsi:type="dcterms:W3CDTF">2021-09-09T06:57:17Z</dcterms:created>
  <dcterms:modified xsi:type="dcterms:W3CDTF">2023-08-15T05:23:17Z</dcterms:modified>
</cp:coreProperties>
</file>